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7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rch Std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CC"/>
    <a:srgbClr val="00FFFF"/>
    <a:srgbClr val="33CCFF"/>
    <a:srgbClr val="00FF00"/>
    <a:srgbClr val="FF00FF"/>
    <a:srgbClr val="66FF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718" autoAdjust="0"/>
  </p:normalViewPr>
  <p:slideViewPr>
    <p:cSldViewPr>
      <p:cViewPr varScale="1">
        <p:scale>
          <a:sx n="64" d="100"/>
          <a:sy n="64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046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04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48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04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49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05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51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05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052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05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05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1905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905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905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905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7E1D3C-A4F7-49AB-B693-FF9033701292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1B30B-272C-4C5C-BFCA-6499CC22864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7A5B-52CE-4FA1-B0BD-3513C590B39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77D46C-361E-47A0-AA98-C185CA467E5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7E36F-FE1F-43C5-8F93-E5C2A3AEAC5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A85B-9636-46B9-9FDB-34CB1A8115B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3DF1A-D5CF-46AE-804C-62390E4EFD3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A9D4E-754B-46E2-96CB-9178A065F4C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BD25E-3B03-4082-A4DF-C07F701576E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FB2B-34EA-4E90-9CE7-F555DDA5199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A4236-0D2C-4648-A3DD-219F2B65A73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E519-F643-4EC9-9D0D-9A5F9451C73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94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94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4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94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5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94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94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9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94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50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95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95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895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895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1895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1895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A7F9B4D-BB3F-4DE7-B0C4-75DF62955DA3}" type="slidenum">
              <a:rPr lang="bg-BG"/>
              <a:pPr/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0/0b/Administrative_Gliederung_Deutschlands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bg-BG" dirty="0" smtClean="0"/>
              <a:t>Европейски   образователен   проект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2821305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81000" y="290513"/>
            <a:ext cx="483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bg-BG" sz="2000" b="1" i="1">
                <a:solidFill>
                  <a:srgbClr val="000000"/>
                </a:solidFill>
                <a:latin typeface="Arial" charset="0"/>
              </a:rPr>
              <a:t>                         Непознатият Берлин</a:t>
            </a:r>
            <a:r>
              <a:rPr lang="bg-BG" sz="2000">
                <a:latin typeface="Arial" charset="0"/>
              </a:rPr>
              <a:t> 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2790825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b="1" i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6268" name="Picture 12" descr="imagesCAF7T78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893">
            <a:off x="5562600" y="457200"/>
            <a:ext cx="3276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 rot="1140237">
            <a:off x="5127766" y="2495996"/>
            <a:ext cx="327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Протестантска катедрала-най-голямата църква в града</a:t>
            </a:r>
            <a:endParaRPr lang="en-US" dirty="0"/>
          </a:p>
        </p:txBody>
      </p:sp>
      <p:pic>
        <p:nvPicPr>
          <p:cNvPr id="10" name="Picture 9" descr="berlin-reichs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907">
            <a:off x="267071" y="1342023"/>
            <a:ext cx="4670584" cy="314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 rot="20619213">
            <a:off x="743115" y="4300925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Сградата на </a:t>
            </a:r>
            <a:r>
              <a:rPr lang="bg-BG" dirty="0" err="1" smtClean="0"/>
              <a:t>Райхстага</a:t>
            </a:r>
            <a:endParaRPr lang="en-US" dirty="0"/>
          </a:p>
        </p:txBody>
      </p:sp>
      <p:pic>
        <p:nvPicPr>
          <p:cNvPr id="12" name="Picture 11" descr="berlin-red-city-h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91000"/>
            <a:ext cx="3429000" cy="231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971800" y="56388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Сградата на кметството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143000" y="29845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bg-BG" sz="2400" dirty="0" smtClean="0">
                <a:latin typeface="Arial" charset="0"/>
              </a:rPr>
              <a:t>Символите на немската столица </a:t>
            </a:r>
            <a:endParaRPr lang="bg-BG" sz="2400" dirty="0">
              <a:latin typeface="Arial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981200" y="838200"/>
            <a:ext cx="5029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bg-BG" sz="2400" dirty="0" smtClean="0">
                <a:latin typeface="Arial" charset="0"/>
              </a:rPr>
              <a:t>По-известните символи на Берлин са : Бранденбургската врата,</a:t>
            </a:r>
            <a:r>
              <a:rPr lang="bg-BG" sz="2400" dirty="0" err="1" smtClean="0">
                <a:latin typeface="Arial" charset="0"/>
              </a:rPr>
              <a:t>Берлинер</a:t>
            </a:r>
            <a:r>
              <a:rPr lang="bg-BG" sz="2400" dirty="0" smtClean="0">
                <a:latin typeface="Arial" charset="0"/>
              </a:rPr>
              <a:t> Дом,и т.н </a:t>
            </a:r>
            <a:r>
              <a:rPr lang="ca-ES" sz="2400" dirty="0" smtClean="0">
                <a:latin typeface="Arial" charset="0"/>
              </a:rPr>
              <a:t>Buddy Bár .</a:t>
            </a:r>
            <a:endParaRPr lang="bg-BG" sz="2000" i="1" dirty="0">
              <a:solidFill>
                <a:srgbClr val="000000"/>
              </a:solidFill>
              <a:latin typeface="Arial" charset="0"/>
            </a:endParaRPr>
          </a:p>
          <a:p>
            <a:endParaRPr lang="bg-BG" sz="2000" i="1" dirty="0" smtClean="0">
              <a:solidFill>
                <a:srgbClr val="000000"/>
              </a:solidFill>
              <a:latin typeface="Arial" charset="0"/>
            </a:endParaRPr>
          </a:p>
          <a:p>
            <a:endParaRPr lang="bg-BG" sz="2000" i="1" dirty="0">
              <a:solidFill>
                <a:srgbClr val="000000"/>
              </a:solidFill>
              <a:latin typeface="Arial" charset="0"/>
            </a:endParaRPr>
          </a:p>
          <a:p>
            <a:endParaRPr lang="bg-BG" sz="2000" i="1" dirty="0" smtClean="0">
              <a:solidFill>
                <a:srgbClr val="000000"/>
              </a:solidFill>
              <a:latin typeface="Arial" charset="0"/>
            </a:endParaRPr>
          </a:p>
          <a:p>
            <a:endParaRPr lang="bg-BG" sz="20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9" descr="Brandenburger_Tor_abend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800px-Buddy_Bear_Bebelplat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724400" cy="314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371600" y="-90488"/>
            <a:ext cx="54403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sz="2400" b="1" i="1">
                <a:latin typeface="Arial" charset="0"/>
              </a:rPr>
              <a:t>         </a:t>
            </a:r>
          </a:p>
          <a:p>
            <a:r>
              <a:rPr lang="bg-BG" sz="2400" b="1" i="1">
                <a:latin typeface="Arial" charset="0"/>
              </a:rPr>
              <a:t>           </a:t>
            </a:r>
            <a:r>
              <a:rPr lang="bg-BG" sz="2400" b="1" i="1">
                <a:latin typeface="Nueva Std Cond" pitchFamily="34" charset="0"/>
              </a:rPr>
              <a:t>Берлин</a:t>
            </a:r>
          </a:p>
          <a:p>
            <a:r>
              <a:rPr lang="bg-BG">
                <a:latin typeface="Arial" charset="0"/>
              </a:rPr>
              <a:t> 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1066800"/>
            <a:ext cx="5943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bg-BG" b="1" i="1" dirty="0">
                <a:latin typeface="Arial" charset="0"/>
              </a:rPr>
              <a:t>Берлин е град, който е подходящ не само за дълги разходки по магазините, шляене по улиците и посещение на екзотични </a:t>
            </a:r>
            <a:r>
              <a:rPr lang="bg-BG" b="1" i="1" dirty="0" err="1">
                <a:latin typeface="Arial" charset="0"/>
              </a:rPr>
              <a:t>есторанти</a:t>
            </a:r>
            <a:r>
              <a:rPr lang="bg-BG" b="1" i="1" dirty="0">
                <a:latin typeface="Arial" charset="0"/>
              </a:rPr>
              <a:t>. Освен цял куп историческите забележителности, които трябва да се видят, тук има и други развлечения. </a:t>
            </a:r>
            <a:r>
              <a:rPr lang="bg-BG" b="1" i="1" dirty="0" smtClean="0">
                <a:latin typeface="Arial" charset="0"/>
              </a:rPr>
              <a:t>Като прочутия </a:t>
            </a:r>
            <a:r>
              <a:rPr lang="bg-BG" b="1" i="1" dirty="0">
                <a:latin typeface="Arial" charset="0"/>
              </a:rPr>
              <a:t>Берлинския филм </a:t>
            </a:r>
            <a:r>
              <a:rPr lang="bg-BG" b="1" i="1" dirty="0" err="1">
                <a:latin typeface="Arial" charset="0"/>
              </a:rPr>
              <a:t>фест</a:t>
            </a:r>
            <a:r>
              <a:rPr lang="bg-BG" b="1" i="1" dirty="0">
                <a:latin typeface="Arial" charset="0"/>
              </a:rPr>
              <a:t> </a:t>
            </a:r>
            <a:r>
              <a:rPr lang="bg-BG" b="1" i="1" dirty="0" err="1" smtClean="0">
                <a:latin typeface="Arial" charset="0"/>
              </a:rPr>
              <a:t>Berlinare</a:t>
            </a:r>
            <a:r>
              <a:rPr lang="bg-BG" b="1" i="1" dirty="0" smtClean="0">
                <a:latin typeface="Arial" charset="0"/>
              </a:rPr>
              <a:t>. </a:t>
            </a:r>
            <a:r>
              <a:rPr lang="bg-BG" b="1" i="1" dirty="0">
                <a:latin typeface="Arial" charset="0"/>
              </a:rPr>
              <a:t>Традиционно тук се провеждат и събития като </a:t>
            </a:r>
            <a:r>
              <a:rPr lang="bg-BG" b="1" i="1" dirty="0" err="1">
                <a:latin typeface="Arial" charset="0"/>
              </a:rPr>
              <a:t>Love</a:t>
            </a:r>
            <a:r>
              <a:rPr lang="bg-BG" b="1" i="1" dirty="0">
                <a:latin typeface="Arial" charset="0"/>
              </a:rPr>
              <a:t> </a:t>
            </a:r>
            <a:r>
              <a:rPr lang="bg-BG" b="1" i="1" dirty="0" err="1">
                <a:latin typeface="Arial" charset="0"/>
              </a:rPr>
              <a:t>parade</a:t>
            </a:r>
            <a:r>
              <a:rPr lang="bg-BG" b="1" i="1" dirty="0">
                <a:latin typeface="Arial" charset="0"/>
              </a:rPr>
              <a:t> и CSD-карнавала. </a:t>
            </a:r>
          </a:p>
          <a:p>
            <a:pPr algn="ctr" eaLnBrk="0" hangingPunct="0"/>
            <a:r>
              <a:rPr lang="bg-BG" b="1" i="1" dirty="0">
                <a:latin typeface="Arial" charset="0"/>
              </a:rPr>
              <a:t>Метрото е една от най-големите забележителности на града. Тук се организират концерти, изложби, всякакви видове публични изяви. Всяка година тук се провежда и Международната туристическа борса в Берлин, която събира хиляди посетители. </a:t>
            </a:r>
          </a:p>
          <a:p>
            <a:pPr algn="ctr" eaLnBrk="0" hangingPunct="0"/>
            <a:r>
              <a:rPr lang="bg-BG" b="1" i="1" dirty="0">
                <a:latin typeface="Arial" charset="0"/>
              </a:rPr>
              <a:t>Една от популярните фрази тук е: "Отпусни се, това е Берлин!"   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59250"/>
            <a:ext cx="3352800" cy="26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971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752600" y="0"/>
            <a:ext cx="63039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bg-BG" sz="2400" b="1" i="1">
                <a:solidFill>
                  <a:srgbClr val="000000"/>
                </a:solidFill>
                <a:latin typeface="Arial" charset="0"/>
              </a:rPr>
              <a:t>Лайпциг - град на динамика и развитие</a:t>
            </a:r>
          </a:p>
          <a:p>
            <a:pPr eaLnBrk="0" hangingPunct="0"/>
            <a:endParaRPr lang="bg-BG">
              <a:latin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819400" y="549275"/>
            <a:ext cx="6096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i="1" dirty="0">
                <a:solidFill>
                  <a:srgbClr val="000000"/>
                </a:solidFill>
                <a:latin typeface="Arial" charset="0"/>
              </a:rPr>
              <a:t>Университетският град Лайпциг се представя като чаровен, приветлив по отношение на студентите център в сърцето на Централна Германия, като модерно развиващ се град на науката с многобройни институти и изследователски центрове, като привлекателен център на културата с </a:t>
            </a:r>
            <a:r>
              <a:rPr lang="bg-BG" i="1" dirty="0" err="1" smtClean="0">
                <a:solidFill>
                  <a:srgbClr val="000000"/>
                </a:solidFill>
                <a:latin typeface="Arial" charset="0"/>
              </a:rPr>
              <a:t>Томанер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хор, театри, опера и музеи, както и като един жив център на 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търговията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, банките и медиите. Лайпциг е известен с 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активния студентски 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живот и независимата си културна сцена. Тази картина се характеризира както от дискусии, литературни четения и изложби, така и от програмни кина, концерти, кръчми и дискотеки. Наред с културния град Лайпциг,университетът представлява и сам по себе си една значителна културна 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институция,.Тя 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представя на 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обществото съкровищата 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си в три собствени музея (египетски музей, античен музей, </a:t>
            </a:r>
            <a:r>
              <a:rPr lang="bg-BG" i="1" dirty="0" err="1" smtClean="0">
                <a:solidFill>
                  <a:srgbClr val="000000"/>
                </a:solidFill>
                <a:latin typeface="Arial" charset="0"/>
              </a:rPr>
              <a:t>музей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bg-BG" i="1" dirty="0">
                <a:solidFill>
                  <a:srgbClr val="000000"/>
                </a:solidFill>
                <a:latin typeface="Arial" charset="0"/>
              </a:rPr>
              <a:t>за музикални </a:t>
            </a:r>
            <a:r>
              <a:rPr lang="bg-BG" i="1" dirty="0" smtClean="0">
                <a:solidFill>
                  <a:srgbClr val="000000"/>
                </a:solidFill>
                <a:latin typeface="Arial" charset="0"/>
              </a:rPr>
              <a:t>инструменти)</a:t>
            </a:r>
            <a:endParaRPr lang="bg-BG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981200" y="838200"/>
            <a:ext cx="45243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i="1">
                <a:latin typeface="Arial" charset="0"/>
              </a:rPr>
              <a:t>O</a:t>
            </a:r>
            <a:r>
              <a:rPr lang="bg-BG" sz="2400" b="1" i="1">
                <a:latin typeface="Arial" charset="0"/>
              </a:rPr>
              <a:t>пиянението от карнавала</a:t>
            </a:r>
          </a:p>
          <a:p>
            <a:pPr eaLnBrk="0" hangingPunct="0"/>
            <a:endParaRPr lang="bg-BG">
              <a:latin typeface="Arial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838200" y="1752600"/>
            <a:ext cx="6858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latin typeface="Arial" charset="0"/>
              </a:rPr>
              <a:t>Карнавалът е средството, с което древните германи са преодолявали зимата. Преди пролетните празници е било важно да се разделят с лошите духове на зимата. Символично това е ставало с гримаси и много, много шум. Вероятно има връзка и с християнската църковна година и времето на Заговезни, със страховитите маски, разпространени в Южна Германия и Австрия.</a:t>
            </a:r>
            <a:br>
              <a:rPr lang="bg-BG" b="1" i="1">
                <a:latin typeface="Arial" charset="0"/>
              </a:rPr>
            </a:br>
            <a:endParaRPr lang="bg-BG" b="1" i="1">
              <a:latin typeface="Arial" charset="0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495800"/>
            <a:ext cx="579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latin typeface="Arial" charset="0"/>
              </a:rPr>
              <a:t>Политическите компоненти на карнавала, които днес се откриват в пародиите на политиците, са заети от Средновековието, когато сатирата е била единствената възможност за критика на управляващите.</a:t>
            </a:r>
            <a:br>
              <a:rPr lang="bg-BG" b="1" i="1">
                <a:latin typeface="Arial" charset="0"/>
              </a:rPr>
            </a:br>
            <a:endParaRPr lang="bg-BG" b="1" i="1">
              <a:latin typeface="Arial" charset="0"/>
            </a:endParaRPr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8813"/>
            <a:ext cx="3429000" cy="238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33400" y="2106613"/>
            <a:ext cx="495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sz="2000" b="1" i="1" dirty="0">
                <a:solidFill>
                  <a:srgbClr val="000000"/>
                </a:solidFill>
                <a:latin typeface="Arial" charset="0"/>
              </a:rPr>
              <a:t>Центровете на карнавала днес в Германия се откриват главно в долината на Рейн. Големи шествия има в Кьолн и Дюселдорф. И в други области на Северен Рейн-Вестфалия се празнува карнавалът, но в долината на Рейн той е нещо съвсем различно. Това е време за общо празнуване и пиене на бира, когато на 11.</a:t>
            </a:r>
            <a:r>
              <a:rPr lang="bg-BG" sz="2000" b="1" i="1" dirty="0" err="1">
                <a:solidFill>
                  <a:srgbClr val="000000"/>
                </a:solidFill>
                <a:latin typeface="Arial" charset="0"/>
              </a:rPr>
              <a:t>11</a:t>
            </a:r>
            <a:r>
              <a:rPr lang="bg-BG" sz="2000" b="1" i="1" dirty="0">
                <a:solidFill>
                  <a:srgbClr val="000000"/>
                </a:solidFill>
                <a:latin typeface="Arial" charset="0"/>
              </a:rPr>
              <a:t>. в 11:</a:t>
            </a:r>
            <a:r>
              <a:rPr lang="bg-BG" sz="2000" b="1" i="1" dirty="0" err="1">
                <a:solidFill>
                  <a:srgbClr val="000000"/>
                </a:solidFill>
                <a:latin typeface="Arial" charset="0"/>
              </a:rPr>
              <a:t>11</a:t>
            </a:r>
            <a:r>
              <a:rPr lang="bg-BG" sz="2000" b="1" i="1" dirty="0">
                <a:solidFill>
                  <a:srgbClr val="000000"/>
                </a:solidFill>
                <a:latin typeface="Arial" charset="0"/>
              </a:rPr>
              <a:t> участниците в карнавала превземат властта. </a:t>
            </a:r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452">
            <a:off x="5520096" y="917842"/>
            <a:ext cx="3000261" cy="2250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355">
            <a:off x="5556013" y="3700571"/>
            <a:ext cx="3048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381000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bg-BG" sz="2400" b="1" i="1">
                <a:latin typeface="Arial" charset="0"/>
              </a:rPr>
              <a:t>Карнавалът в Кьолн</a:t>
            </a:r>
            <a:r>
              <a:rPr lang="bg-BG">
                <a:latin typeface="Arial" charset="0"/>
              </a:rPr>
              <a:t> 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038600" y="2743200"/>
            <a:ext cx="510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sz="2000" b="1" i="1" dirty="0">
                <a:latin typeface="Arial" charset="0"/>
              </a:rPr>
              <a:t>Световноизвестният карнавал в Кьолн е радостен, пъстър народен празник, който от самите кьолнски граждани и наречен "</a:t>
            </a:r>
            <a:r>
              <a:rPr lang="bg-BG" sz="2000" b="1" i="1" dirty="0" err="1">
                <a:latin typeface="Arial" charset="0"/>
              </a:rPr>
              <a:t>петият</a:t>
            </a:r>
            <a:r>
              <a:rPr lang="bg-BG" sz="2000" b="1" i="1" dirty="0">
                <a:latin typeface="Arial" charset="0"/>
              </a:rPr>
              <a:t> сезон". Карнавалът позволява на всеки да се присмива над света и преди всичко над себе </a:t>
            </a:r>
            <a:r>
              <a:rPr lang="bg-BG" sz="2000" b="1" i="1" dirty="0" smtClean="0">
                <a:latin typeface="Arial" charset="0"/>
              </a:rPr>
              <a:t>си. </a:t>
            </a:r>
            <a:endParaRPr lang="bg-BG" sz="2000" b="1" i="1" dirty="0">
              <a:latin typeface="Arial" charset="0"/>
            </a:endParaRP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505200" cy="214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895600" cy="217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2514600" cy="186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09600" y="533400"/>
            <a:ext cx="660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bg-BG" sz="2000" b="1" i="1">
                <a:solidFill>
                  <a:srgbClr val="66FF33"/>
                </a:solidFill>
                <a:latin typeface="Giddyup Std" pitchFamily="66" charset="0"/>
              </a:rPr>
              <a:t>Карнавал за начинаещи или от 11.11. до Пепелната сряда</a:t>
            </a:r>
            <a:r>
              <a:rPr lang="bg-BG" sz="2000">
                <a:solidFill>
                  <a:srgbClr val="66FF33"/>
                </a:solidFill>
                <a:latin typeface="Giddyup Std" pitchFamily="66" charset="0"/>
              </a:rPr>
              <a:t>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14478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solidFill>
                  <a:srgbClr val="000000"/>
                </a:solidFill>
                <a:latin typeface="Arial" charset="0"/>
              </a:rPr>
              <a:t>Карнавалът се открива традиционно на 11</a:t>
            </a:r>
            <a:r>
              <a:rPr lang="bg-BG" b="1" i="1">
                <a:solidFill>
                  <a:srgbClr val="000000"/>
                </a:solidFill>
                <a:latin typeface="Giddyup Std" pitchFamily="66" charset="0"/>
              </a:rPr>
              <a:t> </a:t>
            </a:r>
            <a:r>
              <a:rPr lang="bg-BG" b="1" i="1">
                <a:solidFill>
                  <a:srgbClr val="000000"/>
                </a:solidFill>
                <a:latin typeface="Arial" charset="0"/>
              </a:rPr>
              <a:t>ноември в 11:11 часа в стария град на Кьолн. Обичайно е да се празнува на този ден в целия стар град.  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2286000"/>
            <a:ext cx="7696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solidFill>
                  <a:srgbClr val="000000"/>
                </a:solidFill>
                <a:latin typeface="Arial" charset="0"/>
              </a:rPr>
              <a:t>Карнавалното шествие се състои обаче три месеца по-късно, когато по улиците на града и в кръчмите се празнува в специални карнавални костюми. Неописуема е истинската жажда за радост, която показва германеца не в този му вид, с който се възприема навсякъде по света – редът и дисциплината се заменят от веселието. Официално карнавалът започва от януари. Има стотици карнавални срещи, общи, както и чисто дамски, и чисто мъжки, детски, и на различни обединения. </a:t>
            </a:r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70475"/>
            <a:ext cx="2362200" cy="178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1" grpId="0"/>
      <p:bldP spid="1065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2971800" y="0"/>
            <a:ext cx="29146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Любопитно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505200" y="1295400"/>
            <a:ext cx="5410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bg-BG" b="1" i="1" dirty="0">
                <a:latin typeface="Arial" charset="0"/>
              </a:rPr>
              <a:t>Всяка зима на площада Потсдам </a:t>
            </a:r>
            <a:r>
              <a:rPr lang="bg-BG" b="1" i="1" dirty="0" err="1">
                <a:latin typeface="Arial" charset="0"/>
              </a:rPr>
              <a:t>платц</a:t>
            </a:r>
            <a:r>
              <a:rPr lang="bg-BG" b="1" i="1" dirty="0">
                <a:latin typeface="Arial" charset="0"/>
              </a:rPr>
              <a:t> в Берлин организират пързаляне със шейни върху ръчно изработени пързалки. Фестивалът е изключително популярен през Коледния сезон. През ваканциите има и спектакли на леда. Събитието започва от 5 ноември и продължава до 6 януари.</a:t>
            </a:r>
            <a:br>
              <a:rPr lang="bg-BG" b="1" i="1" dirty="0">
                <a:latin typeface="Arial" charset="0"/>
              </a:rPr>
            </a:br>
            <a:endParaRPr lang="bg-BG" b="1" i="1" dirty="0">
              <a:latin typeface="Arial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365760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latin typeface="Arial" charset="0"/>
              </a:rPr>
              <a:t>Немските коледни пазари предлагат специални изкушения, с които примамват изморените туристи. 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495800" y="4419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 dirty="0">
                <a:latin typeface="Arial" charset="0"/>
              </a:rPr>
              <a:t>Всеки може да пробва </a:t>
            </a:r>
            <a:r>
              <a:rPr lang="bg-BG" b="1" i="1" dirty="0" err="1">
                <a:latin typeface="Arial" charset="0"/>
              </a:rPr>
              <a:t>греяно</a:t>
            </a:r>
            <a:r>
              <a:rPr lang="bg-BG" b="1" i="1" dirty="0">
                <a:latin typeface="Arial" charset="0"/>
              </a:rPr>
              <a:t> вино и </a:t>
            </a:r>
            <a:r>
              <a:rPr lang="bg-BG" b="1" i="1" dirty="0" err="1" smtClean="0">
                <a:latin typeface="Arial" charset="0"/>
              </a:rPr>
              <a:t>джинджифилови</a:t>
            </a:r>
            <a:r>
              <a:rPr lang="bg-BG" b="1" i="1" dirty="0" smtClean="0">
                <a:latin typeface="Arial" charset="0"/>
              </a:rPr>
              <a:t> </a:t>
            </a:r>
            <a:r>
              <a:rPr lang="bg-BG" b="1" i="1" dirty="0">
                <a:latin typeface="Arial" charset="0"/>
              </a:rPr>
              <a:t>сладки или да завърши вечерта с парче </a:t>
            </a:r>
            <a:r>
              <a:rPr lang="bg-BG" b="1" i="1" dirty="0" err="1">
                <a:latin typeface="Arial" charset="0"/>
              </a:rPr>
              <a:t>щолен</a:t>
            </a:r>
            <a:r>
              <a:rPr lang="bg-BG" b="1" i="1" dirty="0">
                <a:latin typeface="Arial" charset="0"/>
              </a:rPr>
              <a:t> с горски плодове. 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0" y="5392738"/>
            <a:ext cx="4343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 dirty="0">
                <a:latin typeface="Arial" charset="0"/>
              </a:rPr>
              <a:t>Традиционни немски и баварски изделия от дърво се продават на сергии около пързалката и са идеален подарък за близки и приятели. </a:t>
            </a:r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/>
      <p:bldP spid="107527" grpId="0"/>
      <p:bldP spid="107528" grpId="0"/>
      <p:bldP spid="1075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Още гледки </a:t>
            </a:r>
            <a:r>
              <a:rPr lang="bg-BG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от Германия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43400" cy="283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33400" y="4267200"/>
            <a:ext cx="31940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bg-BG" b="1">
                <a:solidFill>
                  <a:srgbClr val="000000"/>
                </a:solidFill>
                <a:latin typeface="Arial" charset="0"/>
              </a:rPr>
              <a:t>Дрезден. Дворец Цвингер</a:t>
            </a:r>
            <a:r>
              <a:rPr lang="bg-BG">
                <a:latin typeface="Arial" charset="0"/>
              </a:rPr>
              <a:t> </a:t>
            </a: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371600"/>
            <a:ext cx="295275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938838" y="5486400"/>
            <a:ext cx="3205162" cy="36671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>
                <a:latin typeface="Arial" charset="0"/>
              </a:rPr>
              <a:t>Германия-Баварски замък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1" grpId="0" animBg="1"/>
      <p:bldP spid="1085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RMANY_X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590800" y="2590800"/>
            <a:ext cx="31242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g-BG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Германия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819400"/>
            <a:ext cx="32305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319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828800" y="3276600"/>
            <a:ext cx="113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Дрезден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733800" y="6477000"/>
            <a:ext cx="130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bg-BG" b="1" i="1">
                <a:solidFill>
                  <a:srgbClr val="66CCFF"/>
                </a:solidFill>
                <a:latin typeface="Arial" charset="0"/>
              </a:rPr>
              <a:t>Германия</a:t>
            </a:r>
          </a:p>
        </p:txBody>
      </p:sp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25813"/>
            <a:ext cx="4038600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95800" cy="225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838200" y="601980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Замъкът Нойшвайнстайн</a:t>
            </a:r>
          </a:p>
        </p:txBody>
      </p:sp>
      <p:pic>
        <p:nvPicPr>
          <p:cNvPr id="109582" name="Picture 14" descr="250px-Frankfurt_coll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276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584" name="Picture 16" descr="250px-Frankfurt_coll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04963"/>
            <a:ext cx="2381250" cy="3648075"/>
          </a:xfrm>
          <a:prstGeom prst="rect">
            <a:avLst/>
          </a:prstGeom>
          <a:noFill/>
        </p:spPr>
      </p:pic>
      <p:pic>
        <p:nvPicPr>
          <p:cNvPr id="109586" name="Picture 18" descr="250px-Frankfurt_coll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04963"/>
            <a:ext cx="2381250" cy="3648075"/>
          </a:xfrm>
          <a:prstGeom prst="rect">
            <a:avLst/>
          </a:prstGeom>
          <a:noFill/>
        </p:spPr>
      </p:pic>
      <p:pic>
        <p:nvPicPr>
          <p:cNvPr id="109591" name="Picture 23" descr="250px-Frankfurt_coll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04963"/>
            <a:ext cx="238125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5943600" y="2754313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sz="2000" b="1">
                <a:latin typeface="Arial" charset="0"/>
              </a:rPr>
              <a:t>Франкфурт на Майн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95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5" grpId="0"/>
      <p:bldP spid="109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923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819400" y="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Река Рейн в Германия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80035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7451725" y="112713"/>
            <a:ext cx="166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Немско Евро</a:t>
            </a: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6400800" y="3048000"/>
            <a:ext cx="278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Картина от Германия</a:t>
            </a:r>
          </a:p>
        </p:txBody>
      </p:sp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8575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0" y="579120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bg-BG" b="1" i="1">
                <a:latin typeface="Arial" charset="0"/>
              </a:rPr>
              <a:t>Орелът-Символът на Германия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9" grpId="0"/>
      <p:bldP spid="110601" grpId="0"/>
      <p:bldP spid="110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760720" cy="16711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Content Placeholder 4" descr="logo-eac-flag-COMENIUS_300px_en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511296" cy="19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219200"/>
            <a:ext cx="441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b="1" dirty="0" smtClean="0">
                <a:latin typeface="Tahoma" pitchFamily="34" charset="0"/>
              </a:rPr>
              <a:t>Площта на страната е 356 </a:t>
            </a:r>
            <a:r>
              <a:rPr lang="bg-BG" b="1" dirty="0">
                <a:latin typeface="Tahoma" pitchFamily="34" charset="0"/>
              </a:rPr>
              <a:t>755 хил. км2. По големина Германия се нарежда на шесто място в Европа – след Русия, Украйна, Франция, Испания и Швеция.</a:t>
            </a:r>
          </a:p>
          <a:p>
            <a:r>
              <a:rPr lang="bg-BG" b="1" dirty="0">
                <a:latin typeface="Tahoma" pitchFamily="34" charset="0"/>
              </a:rPr>
              <a:t>	Средищното положение в Европа и голямата площ на страната определят съседството ѝ с много европейски страни: Дания, Полша, Чехия, Австрия, Швейцария, Франция, Люксембург, Белгия и Нидерландия</a:t>
            </a:r>
            <a:r>
              <a:rPr lang="en-US" b="1" dirty="0" smtClean="0">
                <a:latin typeface="Tahoma" pitchFamily="34" charset="0"/>
              </a:rPr>
              <a:t>. </a:t>
            </a:r>
            <a:r>
              <a:rPr lang="bg-BG" b="1" dirty="0" smtClean="0">
                <a:latin typeface="Tahoma" pitchFamily="34" charset="0"/>
              </a:rPr>
              <a:t>Няма </a:t>
            </a:r>
            <a:r>
              <a:rPr lang="bg-BG" b="1" dirty="0">
                <a:latin typeface="Tahoma" pitchFamily="34" charset="0"/>
              </a:rPr>
              <a:t>друга страна в Европа и малко са страните в света с толкова много съседи. 	</a:t>
            </a:r>
          </a:p>
          <a:p>
            <a:r>
              <a:rPr lang="bg-BG" b="1" dirty="0">
                <a:latin typeface="Tahoma" pitchFamily="34" charset="0"/>
              </a:rPr>
              <a:t>	</a:t>
            </a:r>
            <a:r>
              <a:rPr lang="bg-BG" b="1" dirty="0" smtClean="0">
                <a:latin typeface="Tahoma" pitchFamily="34" charset="0"/>
              </a:rPr>
              <a:t>По географско </a:t>
            </a:r>
            <a:r>
              <a:rPr lang="bg-BG" b="1" dirty="0">
                <a:latin typeface="Tahoma" pitchFamily="34" charset="0"/>
              </a:rPr>
              <a:t>отношение Германия спада към </a:t>
            </a:r>
            <a:r>
              <a:rPr lang="bg-BG" b="1" dirty="0" smtClean="0">
                <a:latin typeface="Tahoma" pitchFamily="34" charset="0"/>
              </a:rPr>
              <a:t>Средна Европа</a:t>
            </a:r>
            <a:r>
              <a:rPr lang="bg-BG" b="1" dirty="0">
                <a:latin typeface="Tahoma" pitchFamily="34" charset="0"/>
              </a:rPr>
              <a:t>.</a:t>
            </a:r>
            <a:r>
              <a:rPr lang="bg-BG" b="1" i="1" dirty="0">
                <a:latin typeface="Tahoma" pitchFamily="34" charset="0"/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746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3200" b="1" i="1">
                <a:latin typeface="Tahoma" pitchFamily="34" charset="0"/>
              </a:rPr>
              <a:t>Географско</a:t>
            </a:r>
            <a:r>
              <a:rPr lang="bg-BG" sz="3200" b="1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bg-BG" sz="3200" b="1" i="1">
                <a:latin typeface="Tahoma" pitchFamily="34" charset="0"/>
              </a:rPr>
              <a:t>положение и граници</a:t>
            </a:r>
          </a:p>
        </p:txBody>
      </p:sp>
      <p:pic>
        <p:nvPicPr>
          <p:cNvPr id="16393" name="Picture 9" descr="map_german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57300"/>
            <a:ext cx="46482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971800" y="766763"/>
            <a:ext cx="5638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bg-BG" b="1" i="1" dirty="0">
                <a:latin typeface="Tahoma" pitchFamily="34" charset="0"/>
              </a:rPr>
              <a:t>На север бреговете на Германия се мият от водите на Северно и Балтийско море. В средната част границите се очертават от ниските и </a:t>
            </a:r>
            <a:r>
              <a:rPr lang="bg-BG" b="1" i="1" dirty="0" err="1">
                <a:latin typeface="Tahoma" pitchFamily="34" charset="0"/>
              </a:rPr>
              <a:t>средновисоките</a:t>
            </a:r>
            <a:r>
              <a:rPr lang="bg-BG" b="1" i="1" dirty="0">
                <a:latin typeface="Tahoma" pitchFamily="34" charset="0"/>
              </a:rPr>
              <a:t> планини Ардени, Шварцвалд</a:t>
            </a:r>
            <a:r>
              <a:rPr lang="bg-BG" b="1" i="1" dirty="0" smtClean="0">
                <a:latin typeface="Tahoma" pitchFamily="34" charset="0"/>
              </a:rPr>
              <a:t>, </a:t>
            </a:r>
            <a:r>
              <a:rPr lang="bg-BG" b="1" i="1" dirty="0">
                <a:latin typeface="Tahoma" pitchFamily="34" charset="0"/>
              </a:rPr>
              <a:t>Чешки лес и </a:t>
            </a:r>
            <a:r>
              <a:rPr lang="bg-BG" b="1" i="1" dirty="0" err="1">
                <a:latin typeface="Tahoma" pitchFamily="34" charset="0"/>
              </a:rPr>
              <a:t>Шумава</a:t>
            </a:r>
            <a:r>
              <a:rPr lang="bg-BG" b="1" i="1" dirty="0">
                <a:latin typeface="Tahoma" pitchFamily="34" charset="0"/>
              </a:rPr>
              <a:t>. Дунав свързва Германия със страните от средното и долното течение на реката и черноморския басейн, а каналните връзки на Рейн и </a:t>
            </a:r>
            <a:r>
              <a:rPr lang="bg-BG" b="1" i="1" dirty="0" err="1">
                <a:latin typeface="Tahoma" pitchFamily="34" charset="0"/>
              </a:rPr>
              <a:t>Мозел</a:t>
            </a:r>
            <a:r>
              <a:rPr lang="bg-BG" b="1" i="1" dirty="0">
                <a:latin typeface="Tahoma" pitchFamily="34" charset="0"/>
              </a:rPr>
              <a:t> с френските реки осигуряват пряк излаз към </a:t>
            </a:r>
            <a:r>
              <a:rPr lang="bg-BG" b="1" i="1" dirty="0" err="1">
                <a:latin typeface="Tahoma" pitchFamily="34" charset="0"/>
              </a:rPr>
              <a:t>Атлантика</a:t>
            </a:r>
            <a:r>
              <a:rPr lang="bg-BG" b="1" i="1" dirty="0">
                <a:latin typeface="Tahoma" pitchFamily="34" charset="0"/>
              </a:rPr>
              <a:t> и Средиземно море. Единствено алпийската дъга на юг е представлявала по-сериозна пречка за връзките с Южна Европа.</a:t>
            </a:r>
          </a:p>
        </p:txBody>
      </p:sp>
      <p:pic>
        <p:nvPicPr>
          <p:cNvPr id="17416" name="Picture 8" descr="prbig_10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456882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Yacht-Charter-germany-rugen-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743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5563"/>
            <a:ext cx="54102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bg-BG" sz="2000" b="1" i="1" dirty="0">
              <a:latin typeface="Tahoma" pitchFamily="34" charset="0"/>
            </a:endParaRPr>
          </a:p>
          <a:p>
            <a:pPr algn="just"/>
            <a:endParaRPr lang="bg-BG" sz="2000" b="1" i="1" dirty="0">
              <a:latin typeface="Tahoma" pitchFamily="34" charset="0"/>
            </a:endParaRPr>
          </a:p>
          <a:p>
            <a:pPr algn="just"/>
            <a:endParaRPr lang="bg-BG" sz="2000" b="1" i="1" dirty="0">
              <a:latin typeface="Tahoma" pitchFamily="34" charset="0"/>
            </a:endParaRPr>
          </a:p>
          <a:p>
            <a:pPr algn="just"/>
            <a:r>
              <a:rPr lang="bg-BG" sz="2000" b="1" i="1" dirty="0">
                <a:latin typeface="Tahoma" pitchFamily="34" charset="0"/>
              </a:rPr>
              <a:t>Климатът е умерен, в северните райони - морски. Средни температури </a:t>
            </a:r>
            <a:r>
              <a:rPr lang="bg-BG" sz="2000" b="1" i="1" dirty="0" smtClean="0">
                <a:latin typeface="Tahoma" pitchFamily="34" charset="0"/>
              </a:rPr>
              <a:t>през </a:t>
            </a:r>
            <a:r>
              <a:rPr lang="bg-BG" sz="2000" b="1" i="1" dirty="0">
                <a:latin typeface="Tahoma" pitchFamily="34" charset="0"/>
              </a:rPr>
              <a:t>януари </a:t>
            </a:r>
            <a:r>
              <a:rPr lang="bg-BG" sz="2000" b="1" i="1" dirty="0" smtClean="0">
                <a:latin typeface="Tahoma" pitchFamily="34" charset="0"/>
              </a:rPr>
              <a:t>са </a:t>
            </a:r>
            <a:r>
              <a:rPr lang="bg-BG" sz="2000" b="1" i="1" dirty="0">
                <a:latin typeface="Tahoma" pitchFamily="34" charset="0"/>
              </a:rPr>
              <a:t>от -4 до -2 градуса </a:t>
            </a:r>
            <a:r>
              <a:rPr lang="bg-BG" sz="2000" b="1" i="1" dirty="0" smtClean="0">
                <a:latin typeface="Tahoma" pitchFamily="34" charset="0"/>
              </a:rPr>
              <a:t>Сº,а през </a:t>
            </a:r>
            <a:r>
              <a:rPr lang="bg-BG" sz="2000" b="1" i="1" dirty="0">
                <a:latin typeface="Tahoma" pitchFamily="34" charset="0"/>
              </a:rPr>
              <a:t>юли 16-20 градуса Сº. </a:t>
            </a:r>
            <a:r>
              <a:rPr lang="bg-BG" sz="2000" b="1" i="1" dirty="0" smtClean="0">
                <a:latin typeface="Tahoma" pitchFamily="34" charset="0"/>
              </a:rPr>
              <a:t>По-големи </a:t>
            </a:r>
            <a:r>
              <a:rPr lang="bg-BG" sz="2000" b="1" i="1" dirty="0">
                <a:latin typeface="Tahoma" pitchFamily="34" charset="0"/>
              </a:rPr>
              <a:t>реки - Рейн, Елба, Одер, Дунав, Везер. Езера - Боденско, Хим, </a:t>
            </a:r>
            <a:r>
              <a:rPr lang="bg-BG" sz="2000" b="1" i="1" dirty="0" err="1">
                <a:latin typeface="Tahoma" pitchFamily="34" charset="0"/>
              </a:rPr>
              <a:t>Мекленбургски</a:t>
            </a:r>
            <a:r>
              <a:rPr lang="bg-BG" sz="2000" b="1" i="1" dirty="0">
                <a:latin typeface="Tahoma" pitchFamily="34" charset="0"/>
              </a:rPr>
              <a:t> и др.</a:t>
            </a:r>
          </a:p>
          <a:p>
            <a:pPr algn="just"/>
            <a:endParaRPr lang="bg-BG" b="1" i="1" dirty="0">
              <a:latin typeface="Tahoma" pitchFamily="34" charset="0"/>
            </a:endParaRPr>
          </a:p>
          <a:p>
            <a:pPr algn="just"/>
            <a:endParaRPr lang="bg-BG" b="1" i="1" dirty="0">
              <a:latin typeface="Tahoma" pitchFamily="34" charset="0"/>
            </a:endParaRPr>
          </a:p>
          <a:p>
            <a:pPr algn="just"/>
            <a:endParaRPr lang="bg-BG" b="1" i="1" dirty="0">
              <a:latin typeface="Tahoma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0" y="4038600"/>
            <a:ext cx="518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bg-BG" b="1" i="1" dirty="0">
                <a:latin typeface="Tahoma" pitchFamily="34" charset="0"/>
              </a:rPr>
              <a:t>Р</a:t>
            </a:r>
            <a:r>
              <a:rPr lang="bg-BG" b="1" i="1" dirty="0" smtClean="0">
                <a:latin typeface="Tahoma" pitchFamily="34" charset="0"/>
              </a:rPr>
              <a:t>еките </a:t>
            </a:r>
            <a:r>
              <a:rPr lang="bg-BG" b="1" i="1" dirty="0">
                <a:latin typeface="Tahoma" pitchFamily="34" charset="0"/>
              </a:rPr>
              <a:t>са пълноводни и бавни, по-подходящи за корабоплаване, отколкото за </a:t>
            </a:r>
            <a:r>
              <a:rPr lang="bg-BG" b="1" i="1" dirty="0" smtClean="0">
                <a:latin typeface="Tahoma" pitchFamily="34" charset="0"/>
              </a:rPr>
              <a:t>електропроизводство</a:t>
            </a:r>
            <a:endParaRPr lang="bg-BG" b="1" i="1" dirty="0">
              <a:latin typeface="Tahoma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94125" y="236538"/>
            <a:ext cx="1673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3200" i="1">
                <a:latin typeface="Tahoma" pitchFamily="34" charset="0"/>
              </a:rPr>
              <a:t>Климат</a:t>
            </a:r>
            <a:r>
              <a:rPr lang="en-US" sz="3200" i="1">
                <a:latin typeface="Tahoma" pitchFamily="34" charset="0"/>
              </a:rPr>
              <a:t> </a:t>
            </a:r>
            <a:endParaRPr lang="bg-BG" sz="3200" i="1">
              <a:latin typeface="Tahoma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4290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7463"/>
            <a:ext cx="3429000" cy="263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3200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3600" b="1" i="1" dirty="0">
                <a:latin typeface="Tahoma" pitchFamily="34" charset="0"/>
              </a:rPr>
              <a:t>        </a:t>
            </a:r>
          </a:p>
          <a:p>
            <a:endParaRPr lang="bg-B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1"/>
            <a:r>
              <a:rPr lang="bg-BG" dirty="0">
                <a:solidFill>
                  <a:srgbClr val="00FF00"/>
                </a:solidFill>
                <a:latin typeface="Tahoma" pitchFamily="34" charset="0"/>
              </a:rPr>
              <a:t>    Територия, наричана Германия и населена от германски племена, е известна на римските източници </a:t>
            </a:r>
            <a:r>
              <a:rPr lang="bg-BG" dirty="0" smtClean="0">
                <a:solidFill>
                  <a:srgbClr val="00FF00"/>
                </a:solidFill>
                <a:latin typeface="Tahoma" pitchFamily="34" charset="0"/>
              </a:rPr>
              <a:t> още от </a:t>
            </a:r>
            <a:r>
              <a:rPr lang="bg-BG" dirty="0">
                <a:solidFill>
                  <a:srgbClr val="00FF00"/>
                </a:solidFill>
                <a:latin typeface="Tahoma" pitchFamily="34" charset="0"/>
              </a:rPr>
              <a:t>1 век. От 10 век тази област съставлява ядрото на Свещената Римска империя, просъществувала до 1806 година. През 16 век северната част на Германия става център на Реформацията. Страната е обединена в единна национална държава след Френско-пруската война през 1871 година. През 1949 година, след тежкото си поражение във Втората световна война, Германия е разделена на две самостоятелни държави, Западна Германия и Източна Германия, които се обединяват отново през 1990 година. През 1951 година Западна Германия става съосновател на първата Европейска общност — Европейска общност за въглища и стомана (ЕОВС), а през 1957 година и на Европейската общност за атомна енергия (</a:t>
            </a:r>
            <a:r>
              <a:rPr lang="bg-BG" dirty="0" err="1">
                <a:solidFill>
                  <a:srgbClr val="00FF00"/>
                </a:solidFill>
                <a:latin typeface="Tahoma" pitchFamily="34" charset="0"/>
              </a:rPr>
              <a:t>Евратом</a:t>
            </a:r>
            <a:r>
              <a:rPr lang="bg-BG" dirty="0">
                <a:solidFill>
                  <a:srgbClr val="00FF00"/>
                </a:solidFill>
                <a:latin typeface="Tahoma" pitchFamily="34" charset="0"/>
              </a:rPr>
              <a:t>) и Европейската икономическа общност (ЕИО</a:t>
            </a:r>
            <a:r>
              <a:rPr lang="bg-BG" dirty="0" smtClean="0">
                <a:solidFill>
                  <a:srgbClr val="00FF00"/>
                </a:solidFill>
                <a:latin typeface="Tahoma" pitchFamily="34" charset="0"/>
              </a:rPr>
              <a:t>),преименувана </a:t>
            </a:r>
            <a:r>
              <a:rPr lang="bg-BG" dirty="0">
                <a:solidFill>
                  <a:srgbClr val="00FF00"/>
                </a:solidFill>
                <a:latin typeface="Tahoma" pitchFamily="34" charset="0"/>
              </a:rPr>
              <a:t>по-късно на Европейска </a:t>
            </a:r>
            <a:r>
              <a:rPr lang="bg-BG" dirty="0" smtClean="0">
                <a:solidFill>
                  <a:srgbClr val="00FF00"/>
                </a:solidFill>
                <a:latin typeface="Tahoma" pitchFamily="34" charset="0"/>
              </a:rPr>
              <a:t>общност</a:t>
            </a:r>
            <a:endParaRPr lang="bg-BG" sz="3600" b="1" i="1" u="sng" dirty="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4391025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Поглед към миналото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868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3200" i="1" dirty="0">
                <a:latin typeface="Times New Roman" pitchFamily="18" charset="0"/>
              </a:rPr>
              <a:t>               </a:t>
            </a:r>
            <a:r>
              <a:rPr lang="bg-BG" sz="3200" dirty="0">
                <a:latin typeface="Times New Roman" pitchFamily="18" charset="0"/>
              </a:rPr>
              <a:t>Административно деление</a:t>
            </a:r>
          </a:p>
          <a:p>
            <a:endParaRPr lang="bg-BG" dirty="0">
              <a:latin typeface="Tahoma" pitchFamily="34" charset="0"/>
            </a:endParaRPr>
          </a:p>
          <a:p>
            <a:r>
              <a:rPr lang="bg-BG" dirty="0">
                <a:latin typeface="Tahoma" pitchFamily="34" charset="0"/>
              </a:rPr>
              <a:t>Германия представлява федерация на 16 Федерални провинции (</a:t>
            </a:r>
            <a:r>
              <a:rPr lang="bg-BG" i="1" dirty="0" err="1">
                <a:latin typeface="Tahoma" pitchFamily="34" charset="0"/>
              </a:rPr>
              <a:t>Bundesländer</a:t>
            </a:r>
            <a:r>
              <a:rPr lang="bg-BG" dirty="0">
                <a:latin typeface="Tahoma" pitchFamily="34" charset="0"/>
              </a:rPr>
              <a:t>). Две от провинциите (Хамбург и Бремен) представляват свободни градове, а града-провинция Берлин има статут на Федерална столица.</a:t>
            </a:r>
          </a:p>
          <a:p>
            <a:r>
              <a:rPr lang="bg-BG" dirty="0">
                <a:latin typeface="Tahoma" pitchFamily="34" charset="0"/>
              </a:rPr>
              <a:t>Останалите провинции се разделят на 439 окръга (</a:t>
            </a:r>
            <a:r>
              <a:rPr lang="bg-BG" i="1" dirty="0" err="1">
                <a:latin typeface="Tahoma" pitchFamily="34" charset="0"/>
              </a:rPr>
              <a:t>Kreise</a:t>
            </a:r>
            <a:r>
              <a:rPr lang="bg-BG" dirty="0">
                <a:latin typeface="Tahoma" pitchFamily="34" charset="0"/>
              </a:rPr>
              <a:t>) и невключени в окръзи градове (</a:t>
            </a:r>
            <a:r>
              <a:rPr lang="bg-BG" i="1" dirty="0" err="1">
                <a:latin typeface="Tahoma" pitchFamily="34" charset="0"/>
              </a:rPr>
              <a:t>kreisfreie</a:t>
            </a:r>
            <a:r>
              <a:rPr lang="bg-BG" i="1" dirty="0">
                <a:latin typeface="Tahoma" pitchFamily="34" charset="0"/>
              </a:rPr>
              <a:t> </a:t>
            </a:r>
            <a:r>
              <a:rPr lang="bg-BG" i="1" dirty="0" err="1">
                <a:latin typeface="Tahoma" pitchFamily="34" charset="0"/>
              </a:rPr>
              <a:t>Städte</a:t>
            </a:r>
            <a:r>
              <a:rPr lang="bg-BG" dirty="0">
                <a:latin typeface="Tahoma" pitchFamily="34" charset="0"/>
              </a:rPr>
              <a:t>). Пет от провинциите се делят и на общо 22 </a:t>
            </a:r>
            <a:r>
              <a:rPr lang="bg-BG" b="1" i="1" dirty="0">
                <a:latin typeface="Tahoma" pitchFamily="34" charset="0"/>
              </a:rPr>
              <a:t>административни области</a:t>
            </a:r>
            <a:r>
              <a:rPr lang="bg-BG" dirty="0">
                <a:latin typeface="Tahoma" pitchFamily="34" charset="0"/>
              </a:rPr>
              <a:t> (</a:t>
            </a:r>
            <a:r>
              <a:rPr lang="bg-BG" i="1" dirty="0" err="1">
                <a:latin typeface="Tahoma" pitchFamily="34" charset="0"/>
              </a:rPr>
              <a:t>Regierungsbezirk</a:t>
            </a:r>
            <a:r>
              <a:rPr lang="bg-BG" dirty="0">
                <a:latin typeface="Tahoma" pitchFamily="34" charset="0"/>
              </a:rPr>
              <a:t>), обединяващи по няколко </a:t>
            </a:r>
            <a:r>
              <a:rPr lang="bg-BG" dirty="0" smtClean="0">
                <a:latin typeface="Tahoma" pitchFamily="34" charset="0"/>
              </a:rPr>
              <a:t>окръга.</a:t>
            </a:r>
            <a:endParaRPr lang="bg-BG" dirty="0">
              <a:latin typeface="Tahoma" pitchFamily="34" charset="0"/>
            </a:endParaRPr>
          </a:p>
        </p:txBody>
      </p:sp>
      <p:pic>
        <p:nvPicPr>
          <p:cNvPr id="21512" name="Picture 8" descr="Файл:Administrative Gliederung Deutschland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477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868363"/>
            <a:ext cx="853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bg-BG" sz="3200" i="1" dirty="0">
                <a:latin typeface="Tahoma" pitchFamily="34" charset="0"/>
              </a:rPr>
              <a:t> </a:t>
            </a:r>
            <a:r>
              <a:rPr lang="bg-BG" sz="3200" b="1" i="1" dirty="0">
                <a:latin typeface="Times New Roman" pitchFamily="18" charset="0"/>
              </a:rPr>
              <a:t>НЕМСКИ ЕЗИК</a:t>
            </a:r>
          </a:p>
          <a:p>
            <a:pPr algn="ctr"/>
            <a:endParaRPr lang="bg-BG" sz="3200" i="1" dirty="0">
              <a:latin typeface="Times New Roman" pitchFamily="18" charset="0"/>
            </a:endParaRPr>
          </a:p>
          <a:p>
            <a:pPr algn="ctr"/>
            <a:r>
              <a:rPr lang="bg-BG" b="1" i="1" dirty="0" err="1">
                <a:latin typeface="Arial" charset="0"/>
              </a:rPr>
              <a:t>Нѐмският</a:t>
            </a:r>
            <a:r>
              <a:rPr lang="bg-BG" b="1" i="1" dirty="0">
                <a:latin typeface="Arial" charset="0"/>
              </a:rPr>
              <a:t> </a:t>
            </a:r>
            <a:r>
              <a:rPr lang="bg-BG" b="1" i="1" dirty="0" err="1">
                <a:latin typeface="Arial" charset="0"/>
              </a:rPr>
              <a:t>езѝк</a:t>
            </a:r>
            <a:r>
              <a:rPr lang="bg-BG" i="1" dirty="0">
                <a:latin typeface="Arial" charset="0"/>
              </a:rPr>
              <a:t> (</a:t>
            </a:r>
            <a:r>
              <a:rPr lang="bg-BG" b="1" i="1" dirty="0" err="1">
                <a:latin typeface="Arial" charset="0"/>
              </a:rPr>
              <a:t>Deutsch</a:t>
            </a:r>
            <a:r>
              <a:rPr lang="bg-BG" b="1" i="1" dirty="0">
                <a:latin typeface="Arial" charset="0"/>
              </a:rPr>
              <a:t>, </a:t>
            </a:r>
            <a:r>
              <a:rPr lang="bg-BG" i="1" dirty="0">
                <a:latin typeface="Arial" charset="0"/>
              </a:rPr>
              <a:t>звучащо като </a:t>
            </a:r>
            <a:r>
              <a:rPr lang="bg-BG" i="1" dirty="0" err="1">
                <a:latin typeface="Arial" charset="0"/>
              </a:rPr>
              <a:t>дойч</a:t>
            </a:r>
            <a:r>
              <a:rPr lang="bg-BG" i="1" dirty="0">
                <a:latin typeface="Arial" charset="0"/>
              </a:rPr>
              <a:t>) е </a:t>
            </a:r>
            <a:r>
              <a:rPr lang="bg-BG" dirty="0">
                <a:latin typeface="Arial" charset="0"/>
              </a:rPr>
              <a:t>западногермански език </a:t>
            </a:r>
            <a:r>
              <a:rPr lang="bg-BG" i="1" dirty="0">
                <a:latin typeface="Arial" charset="0"/>
              </a:rPr>
              <a:t>близък до английския и нидерландския. С около 90-98 милиона души,говорещи го като роден език, немският е един от основните </a:t>
            </a:r>
            <a:r>
              <a:rPr lang="bg-BG" i="1" dirty="0" smtClean="0">
                <a:latin typeface="Arial" charset="0"/>
              </a:rPr>
              <a:t>световни езици </a:t>
            </a:r>
            <a:r>
              <a:rPr lang="bg-BG" i="1" dirty="0">
                <a:latin typeface="Arial" charset="0"/>
              </a:rPr>
              <a:t>и най-разпространеният роден език в Европейския съюз.</a:t>
            </a:r>
          </a:p>
          <a:p>
            <a:pPr algn="ctr"/>
            <a:r>
              <a:rPr lang="bg-BG" i="1" dirty="0">
                <a:latin typeface="Arial" charset="0"/>
              </a:rPr>
              <a:t>Немският език се говори главно в Германия, Австрия, основната част от Швейцария, Лихтенщайн, Люксембург.</a:t>
            </a:r>
          </a:p>
          <a:p>
            <a:pPr algn="ctr"/>
            <a:r>
              <a:rPr lang="bg-BG" i="1" dirty="0">
                <a:latin typeface="Arial" charset="0"/>
              </a:rPr>
              <a:t>Основната част от немската лексика произлиза от германския клон на индоевропейското езиково семейство. </a:t>
            </a:r>
            <a:endParaRPr lang="bg-BG" dirty="0">
              <a:latin typeface="Arial" charset="0"/>
            </a:endParaRPr>
          </a:p>
        </p:txBody>
      </p:sp>
      <p:grpSp>
        <p:nvGrpSpPr>
          <p:cNvPr id="2" name="Content Placeholder 22535"/>
          <p:cNvGrpSpPr>
            <a:grpSpLocks noChangeAspect="1"/>
          </p:cNvGrpSpPr>
          <p:nvPr/>
        </p:nvGrpSpPr>
        <p:grpSpPr bwMode="auto">
          <a:xfrm>
            <a:off x="460375" y="4224338"/>
            <a:ext cx="587375" cy="1724025"/>
            <a:chOff x="1152" y="1298"/>
            <a:chExt cx="864" cy="288"/>
          </a:xfrm>
        </p:grpSpPr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33600" y="1524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bg-BG" sz="2400" b="1" i="1">
              <a:latin typeface="Arial" charset="0"/>
            </a:endParaRPr>
          </a:p>
          <a:p>
            <a:pPr eaLnBrk="0" hangingPunct="0"/>
            <a:endParaRPr lang="bg-BG">
              <a:latin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516188"/>
            <a:ext cx="594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b="1" i="1">
                <a:latin typeface="Arial" charset="0"/>
              </a:rPr>
              <a:t> 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505200" y="-2692400"/>
            <a:ext cx="5257800" cy="94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771282" anchor="ctr">
            <a:spAutoFit/>
          </a:bodyPr>
          <a:lstStyle/>
          <a:p>
            <a:r>
              <a:rPr lang="bg-BG" dirty="0">
                <a:latin typeface="Arial" charset="0"/>
              </a:rPr>
              <a:t>                                                 </a:t>
            </a:r>
          </a:p>
          <a:p>
            <a:endParaRPr lang="bg-BG" dirty="0">
              <a:latin typeface="Arial" charset="0"/>
            </a:endParaRPr>
          </a:p>
          <a:p>
            <a:endParaRPr lang="bg-BG" dirty="0">
              <a:latin typeface="Arial" charset="0"/>
            </a:endParaRPr>
          </a:p>
          <a:p>
            <a:endParaRPr lang="bg-BG" dirty="0">
              <a:latin typeface="Arial" charset="0"/>
            </a:endParaRPr>
          </a:p>
          <a:p>
            <a:endParaRPr lang="bg-BG" dirty="0">
              <a:latin typeface="Arial" charset="0"/>
            </a:endParaRPr>
          </a:p>
          <a:p>
            <a:endParaRPr lang="bg-BG" dirty="0">
              <a:latin typeface="Arial" charset="0"/>
            </a:endParaRPr>
          </a:p>
          <a:p>
            <a:endParaRPr lang="bg-BG" dirty="0">
              <a:latin typeface="Arial" charset="0"/>
            </a:endParaRPr>
          </a:p>
          <a:p>
            <a:endParaRPr lang="bg-BG" sz="2000" b="1" i="1" dirty="0">
              <a:latin typeface="Nueva Std Cond" pitchFamily="34" charset="0"/>
            </a:endParaRPr>
          </a:p>
          <a:p>
            <a:endParaRPr lang="bg-BG" sz="2000" b="1" i="1" dirty="0">
              <a:latin typeface="Nueva Std Cond" pitchFamily="34" charset="0"/>
            </a:endParaRPr>
          </a:p>
          <a:p>
            <a:endParaRPr lang="bg-BG" sz="2000" b="1" i="1" dirty="0">
              <a:latin typeface="Nueva Std Cond" pitchFamily="34" charset="0"/>
            </a:endParaRPr>
          </a:p>
          <a:p>
            <a:r>
              <a:rPr lang="bg-BG" sz="2000" b="1" i="1" dirty="0">
                <a:latin typeface="Nueva Std Cond" pitchFamily="34" charset="0"/>
              </a:rPr>
              <a:t>            </a:t>
            </a:r>
            <a:r>
              <a:rPr lang="bg-BG" sz="2000" b="1" i="1" dirty="0">
                <a:solidFill>
                  <a:srgbClr val="CC0000"/>
                </a:solidFill>
                <a:latin typeface="Nueva Std Cond" pitchFamily="34" charset="0"/>
              </a:rPr>
              <a:t>КАКВО ОБИЧАТ ДА СИ  ХАПВАТ                </a:t>
            </a:r>
          </a:p>
          <a:p>
            <a:r>
              <a:rPr lang="bg-BG" sz="2000" b="1" i="1" dirty="0">
                <a:solidFill>
                  <a:srgbClr val="CC0000"/>
                </a:solidFill>
                <a:latin typeface="Nueva Std Cond" pitchFamily="34" charset="0"/>
              </a:rPr>
              <a:t>                                                    ГЕРМАНЦИТЕ</a:t>
            </a:r>
          </a:p>
          <a:p>
            <a:r>
              <a:rPr lang="bg-BG" dirty="0">
                <a:latin typeface="Arial" charset="0"/>
              </a:rPr>
              <a:t>     Немската кухня е многообразна и варира значително според региона. Основните ястия като цяло са тежки и калорични, благодарение на широкото използване на свинско месо и бекон.</a:t>
            </a:r>
            <a:br>
              <a:rPr lang="bg-BG" dirty="0">
                <a:latin typeface="Arial" charset="0"/>
              </a:rPr>
            </a:br>
            <a:r>
              <a:rPr lang="bg-BG" dirty="0">
                <a:latin typeface="Arial" charset="0"/>
              </a:rPr>
              <a:t>    Сред най-големите й специалитети могат да бъдат посочени бирата (над 5000 разновидности), колбасите (над 1500 вида), киселото зеле и прочутите </a:t>
            </a:r>
            <a:r>
              <a:rPr lang="bg-BG" dirty="0" err="1">
                <a:latin typeface="Arial" charset="0"/>
              </a:rPr>
              <a:t>бретцели</a:t>
            </a:r>
            <a:r>
              <a:rPr lang="bg-BG" dirty="0">
                <a:latin typeface="Arial" charset="0"/>
              </a:rPr>
              <a:t>.</a:t>
            </a:r>
            <a:br>
              <a:rPr lang="bg-BG" dirty="0">
                <a:latin typeface="Arial" charset="0"/>
              </a:rPr>
            </a:br>
            <a:r>
              <a:rPr lang="bg-BG" dirty="0">
                <a:latin typeface="Arial" charset="0"/>
              </a:rPr>
              <a:t>Знаменитата наденичка (</a:t>
            </a:r>
            <a:r>
              <a:rPr lang="bg-BG" dirty="0" err="1">
                <a:latin typeface="Arial" charset="0"/>
              </a:rPr>
              <a:t>вурст</a:t>
            </a:r>
            <a:r>
              <a:rPr lang="bg-BG" dirty="0">
                <a:latin typeface="Arial" charset="0"/>
              </a:rPr>
              <a:t>) присъства на немската трапеза още от Средновековието. Всяка област в Германия притежава своето собствено </a:t>
            </a:r>
            <a:r>
              <a:rPr lang="bg-BG" dirty="0" err="1">
                <a:latin typeface="Arial" charset="0"/>
              </a:rPr>
              <a:t>вурстче</a:t>
            </a:r>
            <a:r>
              <a:rPr lang="bg-BG" dirty="0">
                <a:latin typeface="Arial" charset="0"/>
              </a:rPr>
              <a:t>. </a:t>
            </a:r>
          </a:p>
          <a:p>
            <a:r>
              <a:rPr lang="bg-BG" dirty="0">
                <a:latin typeface="Arial" charset="0"/>
              </a:rPr>
              <a:t>    </a:t>
            </a:r>
            <a:r>
              <a:rPr lang="bg-BG" dirty="0" err="1">
                <a:latin typeface="Arial" charset="0"/>
              </a:rPr>
              <a:t>Братвурст</a:t>
            </a:r>
            <a:r>
              <a:rPr lang="bg-BG" dirty="0">
                <a:latin typeface="Arial" charset="0"/>
              </a:rPr>
              <a:t>, </a:t>
            </a:r>
            <a:r>
              <a:rPr lang="bg-BG" dirty="0" err="1">
                <a:latin typeface="Arial" charset="0"/>
              </a:rPr>
              <a:t>леберкезе</a:t>
            </a:r>
            <a:r>
              <a:rPr lang="bg-BG" dirty="0">
                <a:latin typeface="Arial" charset="0"/>
              </a:rPr>
              <a:t>, </a:t>
            </a:r>
            <a:r>
              <a:rPr lang="bg-BG" dirty="0" err="1">
                <a:latin typeface="Arial" charset="0"/>
              </a:rPr>
              <a:t>лабскаус</a:t>
            </a:r>
            <a:r>
              <a:rPr lang="bg-BG" dirty="0">
                <a:latin typeface="Arial" charset="0"/>
              </a:rPr>
              <a:t>, </a:t>
            </a:r>
            <a:r>
              <a:rPr lang="bg-BG" dirty="0" err="1">
                <a:latin typeface="Arial" charset="0"/>
              </a:rPr>
              <a:t>вюрстхен</a:t>
            </a:r>
            <a:r>
              <a:rPr lang="bg-BG" dirty="0">
                <a:latin typeface="Arial" charset="0"/>
              </a:rPr>
              <a:t>      </a:t>
            </a:r>
          </a:p>
          <a:p>
            <a:r>
              <a:rPr lang="bg-BG" dirty="0">
                <a:latin typeface="Arial" charset="0"/>
              </a:rPr>
              <a:t> са само малка част от националните               </a:t>
            </a:r>
          </a:p>
          <a:p>
            <a:r>
              <a:rPr lang="bg-BG" dirty="0">
                <a:latin typeface="Arial" charset="0"/>
              </a:rPr>
              <a:t> немски ястия. </a:t>
            </a:r>
          </a:p>
          <a:p>
            <a:r>
              <a:rPr lang="bg-BG" dirty="0">
                <a:latin typeface="Arial" charset="0"/>
              </a:rPr>
              <a:t>        За трапезата на Коледа, немската              </a:t>
            </a:r>
          </a:p>
          <a:p>
            <a:r>
              <a:rPr lang="bg-BG" dirty="0">
                <a:latin typeface="Arial" charset="0"/>
              </a:rPr>
              <a:t>        домакиня задължително приготвя </a:t>
            </a:r>
            <a:r>
              <a:rPr lang="bg-BG" dirty="0" err="1" smtClean="0">
                <a:latin typeface="Arial" charset="0"/>
              </a:rPr>
              <a:t>щолен</a:t>
            </a:r>
            <a:r>
              <a:rPr lang="bg-BG" dirty="0">
                <a:latin typeface="Arial" charset="0"/>
              </a:rPr>
              <a:t>.</a:t>
            </a:r>
          </a:p>
          <a:p>
            <a:r>
              <a:rPr lang="bg-BG" dirty="0">
                <a:latin typeface="Arial" charset="0"/>
              </a:rPr>
              <a:t>                                                                                       </a:t>
            </a:r>
          </a:p>
        </p:txBody>
      </p:sp>
      <p:pic>
        <p:nvPicPr>
          <p:cNvPr id="24588" name="Picture 12" descr="add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71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file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613</TotalTime>
  <Words>1238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Teacher</cp:lastModifiedBy>
  <cp:revision>36</cp:revision>
  <dcterms:created xsi:type="dcterms:W3CDTF">2007-03-19T13:19:45Z</dcterms:created>
  <dcterms:modified xsi:type="dcterms:W3CDTF">2013-09-23T15:13:51Z</dcterms:modified>
</cp:coreProperties>
</file>