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  <p:sldMasterId id="2147483804" r:id="rId3"/>
    <p:sldMasterId id="2147483816" r:id="rId4"/>
    <p:sldMasterId id="2147483840" r:id="rId5"/>
    <p:sldMasterId id="2147483852" r:id="rId6"/>
    <p:sldMasterId id="2147483876" r:id="rId7"/>
    <p:sldMasterId id="2147483888" r:id="rId8"/>
    <p:sldMasterId id="2147483900" r:id="rId9"/>
    <p:sldMasterId id="2147483912" r:id="rId10"/>
  </p:sldMasterIdLst>
  <p:notesMasterIdLst>
    <p:notesMasterId r:id="rId26"/>
  </p:notesMasterIdLst>
  <p:sldIdLst>
    <p:sldId id="276" r:id="rId11"/>
    <p:sldId id="256" r:id="rId12"/>
    <p:sldId id="257" r:id="rId13"/>
    <p:sldId id="266" r:id="rId14"/>
    <p:sldId id="261" r:id="rId15"/>
    <p:sldId id="258" r:id="rId16"/>
    <p:sldId id="270" r:id="rId17"/>
    <p:sldId id="271" r:id="rId18"/>
    <p:sldId id="274" r:id="rId19"/>
    <p:sldId id="273" r:id="rId20"/>
    <p:sldId id="267" r:id="rId21"/>
    <p:sldId id="269" r:id="rId22"/>
    <p:sldId id="268" r:id="rId23"/>
    <p:sldId id="275" r:id="rId24"/>
    <p:sldId id="277" r:id="rId2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19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97267-54B7-49F3-B486-9417D64C4729}" type="doc">
      <dgm:prSet loTypeId="urn:microsoft.com/office/officeart/2008/layout/TitledPictureBlocks" loCatId="picture" qsTypeId="urn:microsoft.com/office/officeart/2005/8/quickstyle/simple5" qsCatId="simple" csTypeId="urn:microsoft.com/office/officeart/2005/8/colors/accent1_2" csCatId="accent1" phldr="1"/>
      <dgm:spPr/>
    </dgm:pt>
    <dgm:pt modelId="{655C7C9B-4942-470D-9586-1EBD2ADED8FB}">
      <dgm:prSet phldrT="[Text]"/>
      <dgm:spPr/>
      <dgm:t>
        <a:bodyPr/>
        <a:lstStyle/>
        <a:p>
          <a:r>
            <a:rPr lang="bg-BG" dirty="0" smtClean="0"/>
            <a:t>Замък Колоси</a:t>
          </a:r>
          <a:endParaRPr lang="bg-BG" dirty="0"/>
        </a:p>
      </dgm:t>
    </dgm:pt>
    <dgm:pt modelId="{E6CE9026-0E7E-41E3-9A83-C54D4D353694}" type="parTrans" cxnId="{68C008E1-EAEC-4BF9-AD13-5B0BAEC3675E}">
      <dgm:prSet/>
      <dgm:spPr/>
      <dgm:t>
        <a:bodyPr/>
        <a:lstStyle/>
        <a:p>
          <a:endParaRPr lang="bg-BG"/>
        </a:p>
      </dgm:t>
    </dgm:pt>
    <dgm:pt modelId="{33A040D4-5C21-4234-BD86-A5B4B6DAB02B}" type="sibTrans" cxnId="{68C008E1-EAEC-4BF9-AD13-5B0BAEC3675E}">
      <dgm:prSet/>
      <dgm:spPr/>
      <dgm:t>
        <a:bodyPr/>
        <a:lstStyle/>
        <a:p>
          <a:endParaRPr lang="bg-BG"/>
        </a:p>
      </dgm:t>
    </dgm:pt>
    <dgm:pt modelId="{FE648E4D-004F-49AD-ADBF-1592600164DC}">
      <dgm:prSet phldrT="[Text]"/>
      <dgm:spPr/>
      <dgm:t>
        <a:bodyPr/>
        <a:lstStyle/>
        <a:p>
          <a:r>
            <a:rPr lang="bg-BG" dirty="0" smtClean="0"/>
            <a:t>Залива на Лимасол</a:t>
          </a:r>
          <a:endParaRPr lang="bg-BG" dirty="0"/>
        </a:p>
      </dgm:t>
    </dgm:pt>
    <dgm:pt modelId="{EB2341E4-34DB-4BF9-85AC-BDB0B1BFD2C1}" type="parTrans" cxnId="{01495995-3695-4D8E-8BAA-EFBC97888556}">
      <dgm:prSet/>
      <dgm:spPr/>
      <dgm:t>
        <a:bodyPr/>
        <a:lstStyle/>
        <a:p>
          <a:endParaRPr lang="bg-BG"/>
        </a:p>
      </dgm:t>
    </dgm:pt>
    <dgm:pt modelId="{00BE4559-DF05-495B-8DE7-16283C4433ED}" type="sibTrans" cxnId="{01495995-3695-4D8E-8BAA-EFBC97888556}">
      <dgm:prSet/>
      <dgm:spPr/>
      <dgm:t>
        <a:bodyPr/>
        <a:lstStyle/>
        <a:p>
          <a:endParaRPr lang="bg-BG"/>
        </a:p>
      </dgm:t>
    </dgm:pt>
    <dgm:pt modelId="{80E75CAA-CBC7-4CD3-95E4-A20D38FDA478}">
      <dgm:prSet phldrT="[Text]"/>
      <dgm:spPr/>
      <dgm:t>
        <a:bodyPr/>
        <a:lstStyle/>
        <a:p>
          <a:r>
            <a:rPr lang="bg-BG" dirty="0" smtClean="0"/>
            <a:t>Замък Пафос</a:t>
          </a:r>
          <a:endParaRPr lang="bg-BG" dirty="0"/>
        </a:p>
      </dgm:t>
    </dgm:pt>
    <dgm:pt modelId="{D7E5F06F-FDD2-4DFB-8D4F-13B30158B3EA}" type="sibTrans" cxnId="{135B10E5-F838-4AC4-9C93-3D92DC1BB22A}">
      <dgm:prSet/>
      <dgm:spPr/>
      <dgm:t>
        <a:bodyPr/>
        <a:lstStyle/>
        <a:p>
          <a:endParaRPr lang="bg-BG"/>
        </a:p>
      </dgm:t>
    </dgm:pt>
    <dgm:pt modelId="{DF3E4C06-3E37-454A-AD0F-1E4CF64DB07C}" type="parTrans" cxnId="{135B10E5-F838-4AC4-9C93-3D92DC1BB22A}">
      <dgm:prSet/>
      <dgm:spPr/>
      <dgm:t>
        <a:bodyPr/>
        <a:lstStyle/>
        <a:p>
          <a:endParaRPr lang="bg-BG"/>
        </a:p>
      </dgm:t>
    </dgm:pt>
    <dgm:pt modelId="{4245A990-8971-47A8-B2B6-7D5FBA70558A}" type="pres">
      <dgm:prSet presAssocID="{A3F97267-54B7-49F3-B486-9417D64C4729}" presName="rootNode" presStyleCnt="0">
        <dgm:presLayoutVars>
          <dgm:chMax/>
          <dgm:chPref/>
          <dgm:dir/>
          <dgm:animLvl val="lvl"/>
        </dgm:presLayoutVars>
      </dgm:prSet>
      <dgm:spPr/>
    </dgm:pt>
    <dgm:pt modelId="{466C8376-0505-44DA-8CAF-C93AD9D67982}" type="pres">
      <dgm:prSet presAssocID="{655C7C9B-4942-470D-9586-1EBD2ADED8FB}" presName="composite" presStyleCnt="0"/>
      <dgm:spPr/>
    </dgm:pt>
    <dgm:pt modelId="{6B8EFC98-4763-4DDC-858A-48322443DDB7}" type="pres">
      <dgm:prSet presAssocID="{655C7C9B-4942-470D-9586-1EBD2ADED8FB}" presName="ParentText" presStyleLbl="node1" presStyleIdx="0" presStyleCnt="3" custLinFactNeighborX="17935" custLinFactNeighborY="506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F7D363B-79C9-49E8-B389-39FD2F0D4EE1}" type="pres">
      <dgm:prSet presAssocID="{655C7C9B-4942-470D-9586-1EBD2ADED8FB}" presName="Image" presStyleLbl="bgImgPlace1" presStyleIdx="0" presStyleCnt="3" custLinFactNeighborX="17742" custLinFactNeighborY="48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</dgm:spPr>
    </dgm:pt>
    <dgm:pt modelId="{F474AFBB-4935-481B-BF54-21495054696F}" type="pres">
      <dgm:prSet presAssocID="{655C7C9B-4942-470D-9586-1EBD2ADED8F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18D7F02E-7DBD-4539-B477-444A67C2ABF2}" type="pres">
      <dgm:prSet presAssocID="{33A040D4-5C21-4234-BD86-A5B4B6DAB02B}" presName="sibTrans" presStyleCnt="0"/>
      <dgm:spPr/>
    </dgm:pt>
    <dgm:pt modelId="{C440DD20-EB52-4402-AD32-A3DC1F170106}" type="pres">
      <dgm:prSet presAssocID="{80E75CAA-CBC7-4CD3-95E4-A20D38FDA478}" presName="composite" presStyleCnt="0"/>
      <dgm:spPr/>
    </dgm:pt>
    <dgm:pt modelId="{A967F7A3-75D5-4391-8795-43AC1D3CD783}" type="pres">
      <dgm:prSet presAssocID="{80E75CAA-CBC7-4CD3-95E4-A20D38FDA478}" presName="ParentText" presStyleLbl="node1" presStyleIdx="1" presStyleCnt="3" custLinFactNeighborX="23874" custLinFactNeighborY="506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ABC11D4-3842-4AC9-BB94-5E64EA7F30FB}" type="pres">
      <dgm:prSet presAssocID="{80E75CAA-CBC7-4CD3-95E4-A20D38FDA478}" presName="Image" presStyleLbl="bgImgPlace1" presStyleIdx="1" presStyleCnt="3" custLinFactNeighborX="23874" custLinFactNeighborY="179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</dgm:spPr>
    </dgm:pt>
    <dgm:pt modelId="{275127F9-99B2-4FEB-9554-38D1AE1C30ED}" type="pres">
      <dgm:prSet presAssocID="{80E75CAA-CBC7-4CD3-95E4-A20D38FDA47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59166C71-76DA-4262-BD3C-38FE7A3E3448}" type="pres">
      <dgm:prSet presAssocID="{D7E5F06F-FDD2-4DFB-8D4F-13B30158B3EA}" presName="sibTrans" presStyleCnt="0"/>
      <dgm:spPr/>
    </dgm:pt>
    <dgm:pt modelId="{9CE0DEFA-69F4-432D-8982-90258821A7F3}" type="pres">
      <dgm:prSet presAssocID="{FE648E4D-004F-49AD-ADBF-1592600164DC}" presName="composite" presStyleCnt="0"/>
      <dgm:spPr/>
    </dgm:pt>
    <dgm:pt modelId="{A4435DA3-7501-4598-85FC-21038219DE5E}" type="pres">
      <dgm:prSet presAssocID="{FE648E4D-004F-49AD-ADBF-1592600164DC}" presName="ParentText" presStyleLbl="node1" presStyleIdx="2" presStyleCnt="3" custLinFactNeighborX="10532" custLinFactNeighborY="-107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6A01C4D-204C-4D0D-84CA-456A3F969B8F}" type="pres">
      <dgm:prSet presAssocID="{FE648E4D-004F-49AD-ADBF-1592600164DC}" presName="Image" presStyleLbl="bgImgPlace1" presStyleIdx="2" presStyleCnt="3" custLinFactNeighborX="10532" custLinFactNeighborY="-57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</dgm:spPr>
    </dgm:pt>
    <dgm:pt modelId="{4106E404-3AE3-4486-A2D6-0A9F5291B79B}" type="pres">
      <dgm:prSet presAssocID="{FE648E4D-004F-49AD-ADBF-1592600164D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FEA991-47B5-4FEE-8796-00CA76325E5A}" type="presOf" srcId="{A3F97267-54B7-49F3-B486-9417D64C4729}" destId="{4245A990-8971-47A8-B2B6-7D5FBA70558A}" srcOrd="0" destOrd="0" presId="urn:microsoft.com/office/officeart/2008/layout/TitledPictureBlocks"/>
    <dgm:cxn modelId="{C3042F0F-0F9A-42C4-A091-4A013C80E090}" type="presOf" srcId="{80E75CAA-CBC7-4CD3-95E4-A20D38FDA478}" destId="{A967F7A3-75D5-4391-8795-43AC1D3CD783}" srcOrd="0" destOrd="0" presId="urn:microsoft.com/office/officeart/2008/layout/TitledPictureBlocks"/>
    <dgm:cxn modelId="{68C008E1-EAEC-4BF9-AD13-5B0BAEC3675E}" srcId="{A3F97267-54B7-49F3-B486-9417D64C4729}" destId="{655C7C9B-4942-470D-9586-1EBD2ADED8FB}" srcOrd="0" destOrd="0" parTransId="{E6CE9026-0E7E-41E3-9A83-C54D4D353694}" sibTransId="{33A040D4-5C21-4234-BD86-A5B4B6DAB02B}"/>
    <dgm:cxn modelId="{A85AAE94-2AAB-4E64-A926-E876E297FA0C}" type="presOf" srcId="{FE648E4D-004F-49AD-ADBF-1592600164DC}" destId="{A4435DA3-7501-4598-85FC-21038219DE5E}" srcOrd="0" destOrd="0" presId="urn:microsoft.com/office/officeart/2008/layout/TitledPictureBlocks"/>
    <dgm:cxn modelId="{135B10E5-F838-4AC4-9C93-3D92DC1BB22A}" srcId="{A3F97267-54B7-49F3-B486-9417D64C4729}" destId="{80E75CAA-CBC7-4CD3-95E4-A20D38FDA478}" srcOrd="1" destOrd="0" parTransId="{DF3E4C06-3E37-454A-AD0F-1E4CF64DB07C}" sibTransId="{D7E5F06F-FDD2-4DFB-8D4F-13B30158B3EA}"/>
    <dgm:cxn modelId="{F4B81982-AE82-4EF4-B5D2-5BD70F7BE7BF}" type="presOf" srcId="{655C7C9B-4942-470D-9586-1EBD2ADED8FB}" destId="{6B8EFC98-4763-4DDC-858A-48322443DDB7}" srcOrd="0" destOrd="0" presId="urn:microsoft.com/office/officeart/2008/layout/TitledPictureBlocks"/>
    <dgm:cxn modelId="{01495995-3695-4D8E-8BAA-EFBC97888556}" srcId="{A3F97267-54B7-49F3-B486-9417D64C4729}" destId="{FE648E4D-004F-49AD-ADBF-1592600164DC}" srcOrd="2" destOrd="0" parTransId="{EB2341E4-34DB-4BF9-85AC-BDB0B1BFD2C1}" sibTransId="{00BE4559-DF05-495B-8DE7-16283C4433ED}"/>
    <dgm:cxn modelId="{088263C0-B9FE-4933-B42D-C348978BC08D}" type="presParOf" srcId="{4245A990-8971-47A8-B2B6-7D5FBA70558A}" destId="{466C8376-0505-44DA-8CAF-C93AD9D67982}" srcOrd="0" destOrd="0" presId="urn:microsoft.com/office/officeart/2008/layout/TitledPictureBlocks"/>
    <dgm:cxn modelId="{AA3E72C5-E0F3-4F15-B3D0-C06A853F4C6A}" type="presParOf" srcId="{466C8376-0505-44DA-8CAF-C93AD9D67982}" destId="{6B8EFC98-4763-4DDC-858A-48322443DDB7}" srcOrd="0" destOrd="0" presId="urn:microsoft.com/office/officeart/2008/layout/TitledPictureBlocks"/>
    <dgm:cxn modelId="{96DBF89F-822B-40E2-8259-D4F7CD9FB477}" type="presParOf" srcId="{466C8376-0505-44DA-8CAF-C93AD9D67982}" destId="{6F7D363B-79C9-49E8-B389-39FD2F0D4EE1}" srcOrd="1" destOrd="0" presId="urn:microsoft.com/office/officeart/2008/layout/TitledPictureBlocks"/>
    <dgm:cxn modelId="{6838009D-4E2C-48CF-9156-17793B48F694}" type="presParOf" srcId="{466C8376-0505-44DA-8CAF-C93AD9D67982}" destId="{F474AFBB-4935-481B-BF54-21495054696F}" srcOrd="2" destOrd="0" presId="urn:microsoft.com/office/officeart/2008/layout/TitledPictureBlocks"/>
    <dgm:cxn modelId="{AA42686D-CC47-4AD1-A2DC-1E4C00064C2E}" type="presParOf" srcId="{4245A990-8971-47A8-B2B6-7D5FBA70558A}" destId="{18D7F02E-7DBD-4539-B477-444A67C2ABF2}" srcOrd="1" destOrd="0" presId="urn:microsoft.com/office/officeart/2008/layout/TitledPictureBlocks"/>
    <dgm:cxn modelId="{9EA50DA3-E49E-4F10-BCE6-C39C14AD1182}" type="presParOf" srcId="{4245A990-8971-47A8-B2B6-7D5FBA70558A}" destId="{C440DD20-EB52-4402-AD32-A3DC1F170106}" srcOrd="2" destOrd="0" presId="urn:microsoft.com/office/officeart/2008/layout/TitledPictureBlocks"/>
    <dgm:cxn modelId="{EA9DF3BB-387F-41AD-A0B2-6D0770FEA976}" type="presParOf" srcId="{C440DD20-EB52-4402-AD32-A3DC1F170106}" destId="{A967F7A3-75D5-4391-8795-43AC1D3CD783}" srcOrd="0" destOrd="0" presId="urn:microsoft.com/office/officeart/2008/layout/TitledPictureBlocks"/>
    <dgm:cxn modelId="{902B314F-AFD6-4AF0-8FB5-EB74065852AA}" type="presParOf" srcId="{C440DD20-EB52-4402-AD32-A3DC1F170106}" destId="{0ABC11D4-3842-4AC9-BB94-5E64EA7F30FB}" srcOrd="1" destOrd="0" presId="urn:microsoft.com/office/officeart/2008/layout/TitledPictureBlocks"/>
    <dgm:cxn modelId="{D637F13A-0241-47B3-A4EE-D2766C3001E9}" type="presParOf" srcId="{C440DD20-EB52-4402-AD32-A3DC1F170106}" destId="{275127F9-99B2-4FEB-9554-38D1AE1C30ED}" srcOrd="2" destOrd="0" presId="urn:microsoft.com/office/officeart/2008/layout/TitledPictureBlocks"/>
    <dgm:cxn modelId="{B5CCEC71-E28C-4E3B-BF04-3C6C687EABE7}" type="presParOf" srcId="{4245A990-8971-47A8-B2B6-7D5FBA70558A}" destId="{59166C71-76DA-4262-BD3C-38FE7A3E3448}" srcOrd="3" destOrd="0" presId="urn:microsoft.com/office/officeart/2008/layout/TitledPictureBlocks"/>
    <dgm:cxn modelId="{C2CBFE14-8F6B-444C-8CE9-4ECCE1E35FDE}" type="presParOf" srcId="{4245A990-8971-47A8-B2B6-7D5FBA70558A}" destId="{9CE0DEFA-69F4-432D-8982-90258821A7F3}" srcOrd="4" destOrd="0" presId="urn:microsoft.com/office/officeart/2008/layout/TitledPictureBlocks"/>
    <dgm:cxn modelId="{7D18B2A8-8A3D-4779-82E0-2B496F70A712}" type="presParOf" srcId="{9CE0DEFA-69F4-432D-8982-90258821A7F3}" destId="{A4435DA3-7501-4598-85FC-21038219DE5E}" srcOrd="0" destOrd="0" presId="urn:microsoft.com/office/officeart/2008/layout/TitledPictureBlocks"/>
    <dgm:cxn modelId="{5560D92F-7DFA-42FF-910D-51668D397EC7}" type="presParOf" srcId="{9CE0DEFA-69F4-432D-8982-90258821A7F3}" destId="{46A01C4D-204C-4D0D-84CA-456A3F969B8F}" srcOrd="1" destOrd="0" presId="urn:microsoft.com/office/officeart/2008/layout/TitledPictureBlocks"/>
    <dgm:cxn modelId="{406CDB97-C25E-40D5-B24A-DEDD361A599F}" type="presParOf" srcId="{9CE0DEFA-69F4-432D-8982-90258821A7F3}" destId="{4106E404-3AE3-4486-A2D6-0A9F5291B79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D363B-79C9-49E8-B389-39FD2F0D4EE1}">
      <dsp:nvSpPr>
        <dsp:cNvPr id="0" name=""/>
        <dsp:cNvSpPr/>
      </dsp:nvSpPr>
      <dsp:spPr>
        <a:xfrm>
          <a:off x="576075" y="576069"/>
          <a:ext cx="2802887" cy="2374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8EFC98-4763-4DDC-858A-48322443DDB7}">
      <dsp:nvSpPr>
        <dsp:cNvPr id="0" name=""/>
        <dsp:cNvSpPr/>
      </dsp:nvSpPr>
      <dsp:spPr>
        <a:xfrm>
          <a:off x="581484" y="216023"/>
          <a:ext cx="2802887" cy="408943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Замък Колоси</a:t>
          </a:r>
          <a:endParaRPr lang="bg-BG" sz="1800" kern="1200" dirty="0"/>
        </a:p>
      </dsp:txBody>
      <dsp:txXfrm>
        <a:off x="581484" y="216023"/>
        <a:ext cx="2802887" cy="408943"/>
      </dsp:txXfrm>
    </dsp:sp>
    <dsp:sp modelId="{0ABC11D4-3842-4AC9-BB94-5E64EA7F30FB}">
      <dsp:nvSpPr>
        <dsp:cNvPr id="0" name=""/>
        <dsp:cNvSpPr/>
      </dsp:nvSpPr>
      <dsp:spPr>
        <a:xfrm>
          <a:off x="4896537" y="504063"/>
          <a:ext cx="2802887" cy="23748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967F7A3-75D5-4391-8795-43AC1D3CD783}">
      <dsp:nvSpPr>
        <dsp:cNvPr id="0" name=""/>
        <dsp:cNvSpPr/>
      </dsp:nvSpPr>
      <dsp:spPr>
        <a:xfrm>
          <a:off x="4896537" y="216023"/>
          <a:ext cx="2802887" cy="408943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Замък Пафос</a:t>
          </a:r>
          <a:endParaRPr lang="bg-BG" sz="1800" kern="1200" dirty="0"/>
        </a:p>
      </dsp:txBody>
      <dsp:txXfrm>
        <a:off x="4896537" y="216023"/>
        <a:ext cx="2802887" cy="408943"/>
      </dsp:txXfrm>
    </dsp:sp>
    <dsp:sp modelId="{46A01C4D-204C-4D0D-84CA-456A3F969B8F}">
      <dsp:nvSpPr>
        <dsp:cNvPr id="0" name=""/>
        <dsp:cNvSpPr/>
      </dsp:nvSpPr>
      <dsp:spPr>
        <a:xfrm>
          <a:off x="2448281" y="3528387"/>
          <a:ext cx="2802887" cy="23748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4435DA3-7501-4598-85FC-21038219DE5E}">
      <dsp:nvSpPr>
        <dsp:cNvPr id="0" name=""/>
        <dsp:cNvSpPr/>
      </dsp:nvSpPr>
      <dsp:spPr>
        <a:xfrm>
          <a:off x="2448281" y="3168352"/>
          <a:ext cx="2802887" cy="408943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Залива на Лимасол</a:t>
          </a:r>
          <a:endParaRPr lang="bg-BG" sz="1800" kern="1200" dirty="0"/>
        </a:p>
      </dsp:txBody>
      <dsp:txXfrm>
        <a:off x="2448281" y="3168352"/>
        <a:ext cx="2802887" cy="408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62624-D39E-4C76-B88A-D39E7E12C91C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C2DA-BCA3-4419-8A23-FAA81248C69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47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C2DA-BCA3-4419-8A23-FAA81248C69E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526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4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66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58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78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82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85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96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15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38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93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03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98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D12B36-2A59-4498-AF8F-9B187AF5BBAF}" type="datetimeFigureOut">
              <a:rPr lang="bg-BG" smtClean="0"/>
              <a:pPr/>
              <a:t>23.9.2013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BCE0C1-A50D-4C58-9506-9951D654500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Европейски   образователен   </a:t>
            </a:r>
          </a:p>
          <a:p>
            <a:r>
              <a:rPr lang="bg-BG" dirty="0" smtClean="0"/>
              <a:t>проект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2821305" cy="294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036" y="0"/>
            <a:ext cx="5164297" cy="6822291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Oval 2"/>
          <p:cNvSpPr/>
          <p:nvPr/>
        </p:nvSpPr>
        <p:spPr>
          <a:xfrm>
            <a:off x="4225830" y="-17899"/>
            <a:ext cx="2017278" cy="219052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4382324" y="2172622"/>
            <a:ext cx="1917868" cy="2336498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4308378" y="4509120"/>
            <a:ext cx="1991814" cy="222067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6211008" y="0"/>
            <a:ext cx="28083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Никозия е столицата на Република Кипър. Намира се почти в централен </a:t>
            </a:r>
            <a:r>
              <a:rPr lang="ru-RU" sz="1600" dirty="0" smtClean="0">
                <a:solidFill>
                  <a:srgbClr val="002060"/>
                </a:solidFill>
              </a:rPr>
              <a:t>Кипър. 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древността и през първите християнски векове Никозия е била позната под името Лидра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Става </a:t>
            </a:r>
            <a:r>
              <a:rPr lang="ru-RU" sz="1600" dirty="0">
                <a:solidFill>
                  <a:srgbClr val="002060"/>
                </a:solidFill>
              </a:rPr>
              <a:t>столица на Кипър през късната византийска епоха (11век). Династията на Лузиниян я превръща във великолепен град с кралски дворци и над 50 </a:t>
            </a:r>
            <a:r>
              <a:rPr lang="ru-RU" sz="1600" dirty="0" smtClean="0">
                <a:solidFill>
                  <a:srgbClr val="002060"/>
                </a:solidFill>
              </a:rPr>
              <a:t>църкви. В </a:t>
            </a:r>
            <a:r>
              <a:rPr lang="ru-RU" sz="1600" dirty="0">
                <a:solidFill>
                  <a:srgbClr val="002060"/>
                </a:solidFill>
              </a:rPr>
              <a:t>центъра на </a:t>
            </a:r>
            <a:r>
              <a:rPr lang="ru-RU" sz="1600" dirty="0" smtClean="0">
                <a:solidFill>
                  <a:srgbClr val="002060"/>
                </a:solidFill>
              </a:rPr>
              <a:t>града </a:t>
            </a:r>
            <a:r>
              <a:rPr lang="ru-RU" sz="1600" dirty="0">
                <a:solidFill>
                  <a:srgbClr val="002060"/>
                </a:solidFill>
              </a:rPr>
              <a:t>старата Хора, опасана от венецианските стени от 16 век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се </a:t>
            </a:r>
            <a:r>
              <a:rPr lang="ru-RU" sz="1600" dirty="0">
                <a:solidFill>
                  <a:srgbClr val="002060"/>
                </a:solidFill>
              </a:rPr>
              <a:t>намират музеи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стари </a:t>
            </a:r>
            <a:r>
              <a:rPr lang="ru-RU" sz="1600" dirty="0">
                <a:solidFill>
                  <a:srgbClr val="002060"/>
                </a:solidFill>
              </a:rPr>
              <a:t>църкви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средновековни </a:t>
            </a:r>
            <a:r>
              <a:rPr lang="ru-RU" sz="1600" dirty="0">
                <a:solidFill>
                  <a:srgbClr val="002060"/>
                </a:solidFill>
              </a:rPr>
              <a:t>крепости,там се съхранила спокойно течащата атмосфера на миналото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Извън </a:t>
            </a:r>
            <a:r>
              <a:rPr lang="ru-RU" sz="1600" dirty="0">
                <a:solidFill>
                  <a:srgbClr val="002060"/>
                </a:solidFill>
              </a:rPr>
              <a:t>стените новият град, предлагащ съвременен комфорт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живее </a:t>
            </a:r>
            <a:r>
              <a:rPr lang="ru-RU" sz="1600" dirty="0">
                <a:solidFill>
                  <a:srgbClr val="002060"/>
                </a:solidFill>
              </a:rPr>
              <a:t>в космополитен ритъм. Никозия продължава да е единствената разделена на две столица в света.</a:t>
            </a:r>
          </a:p>
        </p:txBody>
      </p:sp>
    </p:spTree>
    <p:extLst>
      <p:ext uri="{BB962C8B-B14F-4D97-AF65-F5344CB8AC3E}">
        <p14:creationId xmlns:p14="http://schemas.microsoft.com/office/powerpoint/2010/main" val="28455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699792" cy="146315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g-BG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Лимасол</a:t>
            </a:r>
            <a:endParaRPr lang="bg-BG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5" y="0"/>
            <a:ext cx="6229109" cy="6858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137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276872"/>
            <a:ext cx="6648090" cy="4392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89432" y="404664"/>
            <a:ext cx="9009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Планината Троодос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9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36712"/>
            <a:ext cx="7704856" cy="54726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4796" y="35599"/>
            <a:ext cx="6645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Различни части на Кипър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8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680960" cy="3312368"/>
          </a:xfrm>
        </p:spPr>
        <p:txBody>
          <a:bodyPr>
            <a:noAutofit/>
          </a:bodyPr>
          <a:lstStyle/>
          <a:p>
            <a:pPr algn="ctr"/>
            <a:r>
              <a:rPr lang="bg-BG" sz="3600" u="sng" dirty="0">
                <a:latin typeface="Comic Sans MS" pitchFamily="66" charset="0"/>
              </a:rPr>
              <a:t>За вас </a:t>
            </a:r>
            <a:r>
              <a:rPr lang="bg-BG" sz="3600" u="sng" dirty="0" smtClean="0">
                <a:latin typeface="Comic Sans MS" pitchFamily="66" charset="0"/>
              </a:rPr>
              <a:t>са изработили </a:t>
            </a:r>
            <a:r>
              <a:rPr lang="bg-BG" sz="3600" dirty="0">
                <a:latin typeface="Comic Sans MS" pitchFamily="66" charset="0"/>
              </a:rPr>
              <a:t>:</a:t>
            </a:r>
            <a:br>
              <a:rPr lang="bg-BG" sz="3600" dirty="0">
                <a:latin typeface="Comic Sans MS" pitchFamily="66" charset="0"/>
              </a:rPr>
            </a:br>
            <a:r>
              <a:rPr lang="bg-BG" sz="3600" dirty="0" smtClean="0">
                <a:latin typeface="Comic Sans MS" pitchFamily="66" charset="0"/>
              </a:rPr>
              <a:t/>
            </a:r>
            <a:br>
              <a:rPr lang="bg-BG" sz="3600" dirty="0" smtClean="0">
                <a:latin typeface="Comic Sans MS" pitchFamily="66" charset="0"/>
              </a:rPr>
            </a:br>
            <a:r>
              <a:rPr lang="bg-BG" sz="3600" smtClean="0">
                <a:latin typeface="Comic Sans MS" pitchFamily="66" charset="0"/>
              </a:rPr>
              <a:t>Димитър Димитров</a:t>
            </a:r>
            <a:r>
              <a:rPr lang="bg-BG" sz="3600" dirty="0">
                <a:latin typeface="Comic Sans MS" pitchFamily="66" charset="0"/>
              </a:rPr>
              <a:t/>
            </a:r>
            <a:br>
              <a:rPr lang="bg-BG" sz="3600" dirty="0">
                <a:latin typeface="Comic Sans MS" pitchFamily="66" charset="0"/>
              </a:rPr>
            </a:br>
            <a:r>
              <a:rPr lang="bg-BG" sz="3600" dirty="0" smtClean="0">
                <a:latin typeface="Comic Sans MS" pitchFamily="66" charset="0"/>
              </a:rPr>
              <a:t>и</a:t>
            </a:r>
            <a:r>
              <a:rPr lang="bg-BG" sz="3600" dirty="0">
                <a:latin typeface="Comic Sans MS" pitchFamily="66" charset="0"/>
              </a:rPr>
              <a:t/>
            </a:r>
            <a:br>
              <a:rPr lang="bg-BG" sz="3600" dirty="0">
                <a:latin typeface="Comic Sans MS" pitchFamily="66" charset="0"/>
              </a:rPr>
            </a:br>
            <a:r>
              <a:rPr lang="bg-BG" sz="3600" dirty="0">
                <a:latin typeface="Comic Sans MS" pitchFamily="66" charset="0"/>
              </a:rPr>
              <a:t>Мария Момчева</a:t>
            </a:r>
            <a:br>
              <a:rPr lang="bg-BG" sz="3600" dirty="0">
                <a:latin typeface="Comic Sans MS" pitchFamily="66" charset="0"/>
              </a:rPr>
            </a:br>
            <a:r>
              <a:rPr lang="bg-BG" sz="3600" dirty="0">
                <a:latin typeface="Comic Sans MS" pitchFamily="66" charset="0"/>
              </a:rPr>
              <a:t/>
            </a:r>
            <a:br>
              <a:rPr lang="bg-BG" sz="3600" dirty="0">
                <a:latin typeface="Comic Sans MS" pitchFamily="66" charset="0"/>
              </a:rPr>
            </a:br>
            <a:r>
              <a:rPr lang="bg-BG" sz="3600" dirty="0">
                <a:latin typeface="Comic Sans MS" pitchFamily="66" charset="0"/>
              </a:rPr>
              <a:t> 9д клас</a:t>
            </a:r>
          </a:p>
        </p:txBody>
      </p:sp>
    </p:spTree>
    <p:extLst>
      <p:ext uri="{BB962C8B-B14F-4D97-AF65-F5344CB8AC3E}">
        <p14:creationId xmlns:p14="http://schemas.microsoft.com/office/powerpoint/2010/main" val="13061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ject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5760720" cy="167117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" name="Picture 3" descr="logo-eac-flag-COMENIUS_300px_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228640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2060848"/>
          </a:xfrm>
        </p:spPr>
        <p:txBody>
          <a:bodyPr>
            <a:normAutofit/>
          </a:bodyPr>
          <a:lstStyle/>
          <a:p>
            <a:r>
              <a:rPr lang="bg-BG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Кипър</a:t>
            </a:r>
            <a:r>
              <a:rPr lang="bg-BG" u="sng" dirty="0" smtClean="0"/>
              <a:t/>
            </a:r>
            <a:br>
              <a:rPr lang="bg-BG" u="sng" dirty="0" smtClean="0"/>
            </a:br>
            <a:endParaRPr lang="bg-BG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"/>
            <a:ext cx="3600400" cy="31409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772816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 информация</a:t>
            </a:r>
          </a:p>
          <a:p>
            <a:pPr marL="285750" indent="-285750">
              <a:buFont typeface="Arial" pitchFamily="34" charset="0"/>
              <a:buChar char="•"/>
            </a:pP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</a:p>
          <a:p>
            <a:pPr marL="285750" indent="-285750">
              <a:buFont typeface="Arial" pitchFamily="34" charset="0"/>
              <a:buChar char="•"/>
            </a:pP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География и население</a:t>
            </a:r>
          </a:p>
          <a:p>
            <a:pPr marL="285750" indent="-285750">
              <a:buFont typeface="Arial" pitchFamily="34" charset="0"/>
              <a:buChar char="•"/>
            </a:pP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Управление</a:t>
            </a:r>
          </a:p>
          <a:p>
            <a:pPr marL="285750" indent="-285750">
              <a:buFont typeface="Arial" pitchFamily="34" charset="0"/>
              <a:buChar char="•"/>
            </a:pP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Икономика</a:t>
            </a:r>
          </a:p>
          <a:p>
            <a:pPr marL="285750" indent="-285750">
              <a:buFont typeface="Arial" pitchFamily="34" charset="0"/>
              <a:buChar char="•"/>
            </a:pP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Други данни</a:t>
            </a:r>
          </a:p>
          <a:p>
            <a:pPr marL="285750" indent="-285750">
              <a:buFont typeface="Arial" pitchFamily="34" charset="0"/>
              <a:buChar char="•"/>
            </a:pP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Забележителности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17966"/>
            <a:ext cx="3672408" cy="27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9714"/>
            <a:ext cx="9144000" cy="5878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Обща информация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9714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</a:rPr>
              <a:t>Република Кипър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остаряло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българско наименование: 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Кипрос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е 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държава,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разположена на 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остров Кипър.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Двата основни и официални езика в Република Кипър са гръцкият и турският, но на острова се говорят също английски и руски. Остров Кипър е разделен на две части - Република Кипър, член на ЕС, както и Севернокипърска турска република, която няма официално международно признание.</a:t>
            </a:r>
            <a:endParaRPr lang="bg-BG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952" y="4247416"/>
            <a:ext cx="6777317" cy="259228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cs typeface="Arial" pitchFamily="34" charset="0"/>
              </a:rPr>
              <a:t>Кипър е известен като островът на Афродита, богинята на любовта и красотата, която според легендите е родена тук.</a:t>
            </a:r>
          </a:p>
          <a:p>
            <a:r>
              <a:rPr lang="ru-RU" dirty="0" smtClean="0"/>
              <a:t>Кипър</a:t>
            </a:r>
            <a:r>
              <a:rPr lang="ru-RU" dirty="0"/>
              <a:t> е населен от още от зората на човешката цивилизация. Владян от Рим, древна Гърция, Египет, Османската империя, Венеция и др. народи през един или друг период от своята история. Съответно влиянието на тези многообразни култури може да се наблюдава върху намерените артефакти и произведения на изкуството. </a:t>
            </a:r>
            <a:endParaRPr lang="en-US" dirty="0" smtClean="0"/>
          </a:p>
          <a:p>
            <a:pPr marL="6858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9140"/>
            <a:ext cx="6408712" cy="40219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05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3645024"/>
            <a:ext cx="8135938" cy="3096965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Кипър е най-големият остров в източното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Средиземноморие, разположен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юг от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Турция.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Дълги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години Кипър е пресечна точка между Европа, Азия и Африка, и все още 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 острова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има многобройни следи от последователни цивилизации — римски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театри;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византийски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църкви и манастири, замъци на кръстоносци, отомански джамии и праисторически хабитати.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Основните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икономически дейности на острова са туризмът, износът на текстилни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занаятчийски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изделия и търговското корабоплаване. Традиционните занаяти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включват изработката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бродерии, грънци и медни изделия.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bg-BG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8946"/>
            <a:ext cx="9144000" cy="34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75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Кипър</a:t>
            </a:r>
            <a:r>
              <a:rPr lang="bg-BG" sz="2000" dirty="0" smtClean="0"/>
              <a:t> -</a:t>
            </a:r>
            <a:r>
              <a:rPr lang="ru-RU" sz="2000" dirty="0" smtClean="0"/>
              <a:t> красивият  остров </a:t>
            </a:r>
            <a:r>
              <a:rPr lang="en-US" sz="2000" dirty="0" smtClean="0"/>
              <a:t> </a:t>
            </a:r>
            <a:r>
              <a:rPr lang="ru-RU" sz="2000" dirty="0" smtClean="0"/>
              <a:t>на  </a:t>
            </a:r>
            <a:r>
              <a:rPr lang="ru-RU" sz="2000" dirty="0"/>
              <a:t>Средиземноморието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4827" y="1124745"/>
            <a:ext cx="6777317" cy="2736304"/>
          </a:xfrm>
        </p:spPr>
        <p:txBody>
          <a:bodyPr>
            <a:normAutofit/>
          </a:bodyPr>
          <a:lstStyle/>
          <a:p>
            <a:r>
              <a:rPr lang="ru-RU" sz="1400" dirty="0"/>
              <a:t>З</a:t>
            </a:r>
            <a:r>
              <a:rPr lang="ru-RU" sz="1400" dirty="0" smtClean="0"/>
              <a:t>аема </a:t>
            </a:r>
            <a:r>
              <a:rPr lang="ru-RU" sz="1400" dirty="0"/>
              <a:t>площ от 9250 кв.км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Населението е </a:t>
            </a:r>
            <a:r>
              <a:rPr lang="ru-RU" sz="1400" dirty="0"/>
              <a:t>от около 785 000 жители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Официални</a:t>
            </a:r>
            <a:r>
              <a:rPr lang="bg-BG" sz="1400" dirty="0" smtClean="0"/>
              <a:t>те</a:t>
            </a:r>
            <a:r>
              <a:rPr lang="ru-RU" sz="1400" dirty="0" smtClean="0"/>
              <a:t> езици са гръцки и турски, </a:t>
            </a:r>
            <a:r>
              <a:rPr lang="ru-RU" sz="1400" dirty="0"/>
              <a:t>като </a:t>
            </a:r>
            <a:r>
              <a:rPr lang="ru-RU" sz="1400" dirty="0" smtClean="0"/>
              <a:t>трети </a:t>
            </a:r>
            <a:r>
              <a:rPr lang="ru-RU" sz="1400" dirty="0"/>
              <a:t>официален език се говори </a:t>
            </a:r>
            <a:r>
              <a:rPr lang="ru-RU" sz="1400" dirty="0" smtClean="0"/>
              <a:t>английски език.</a:t>
            </a:r>
            <a:endParaRPr lang="en-US" sz="1400" dirty="0" smtClean="0"/>
          </a:p>
          <a:p>
            <a:r>
              <a:rPr lang="ru-RU" sz="1400" dirty="0" smtClean="0"/>
              <a:t>Климатът е субтропичен.През </a:t>
            </a:r>
            <a:r>
              <a:rPr lang="ru-RU" sz="1400" dirty="0"/>
              <a:t>зимата д</a:t>
            </a:r>
            <a:r>
              <a:rPr lang="ru-RU" sz="1400" dirty="0" smtClean="0"/>
              <a:t>невните температури са 17-18 градуса.</a:t>
            </a:r>
            <a:endParaRPr lang="en-US" sz="1400" dirty="0" smtClean="0"/>
          </a:p>
          <a:p>
            <a:r>
              <a:rPr lang="ru-RU" sz="1400" dirty="0"/>
              <a:t>Столица: Никозия</a:t>
            </a:r>
          </a:p>
          <a:p>
            <a:endParaRPr lang="en-US" sz="1400" dirty="0" smtClean="0"/>
          </a:p>
          <a:p>
            <a:endParaRPr lang="ru-RU" sz="1400" dirty="0" smtClean="0"/>
          </a:p>
          <a:p>
            <a:pPr marL="68580" indent="0" algn="ctr">
              <a:buNone/>
            </a:pPr>
            <a:endParaRPr lang="ru-RU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159136"/>
            <a:ext cx="6552728" cy="36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Забележителности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2708920"/>
            <a:ext cx="3419856" cy="34930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b="1" dirty="0"/>
              <a:t>В град Лимасол, който е вторият град на острова по големина има средновековен музей: множество църкви и крепости запазени от античността</a:t>
            </a:r>
            <a:r>
              <a:rPr lang="ru-RU" sz="1700" b="1" dirty="0" smtClean="0"/>
              <a:t>.</a:t>
            </a:r>
          </a:p>
          <a:p>
            <a:pPr marL="0" indent="0">
              <a:buNone/>
            </a:pPr>
            <a:endParaRPr lang="ru-RU" sz="1700" dirty="0"/>
          </a:p>
          <a:p>
            <a:pPr>
              <a:buFont typeface="Wingdings" pitchFamily="2" charset="2"/>
              <a:buChar char="v"/>
            </a:pPr>
            <a:r>
              <a:rPr lang="ru-RU" sz="1700" b="1" dirty="0"/>
              <a:t>Лимасол е разположен на южния бряг на </a:t>
            </a:r>
            <a:r>
              <a:rPr lang="ru-RU" sz="1700" b="1" dirty="0" smtClean="0"/>
              <a:t>острова.</a:t>
            </a:r>
            <a:endParaRPr lang="ru-RU" sz="1700" b="1" dirty="0"/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b="1" dirty="0"/>
              <a:t>Замъкът Колоси е военна архитектура, запазила се на остров Кипър. </a:t>
            </a:r>
            <a:endParaRPr lang="ru-RU" sz="1700" b="1" dirty="0" smtClean="0"/>
          </a:p>
          <a:p>
            <a:pPr marL="0" indent="0">
              <a:buNone/>
            </a:pPr>
            <a:endParaRPr lang="ru-RU" sz="1700" dirty="0"/>
          </a:p>
          <a:p>
            <a:pPr>
              <a:buFont typeface="Wingdings" pitchFamily="2" charset="2"/>
              <a:buChar char="v"/>
            </a:pPr>
            <a:r>
              <a:rPr lang="ru-RU" sz="1700" b="1" dirty="0"/>
              <a:t>Град Пафос е столицата на Александър Велики и родното място на митологичната Афродита. Замъкът Пафос е свързан с пристанището посредством извит мост.</a:t>
            </a:r>
            <a:endParaRPr lang="bg-BG" sz="1700" b="1" dirty="0"/>
          </a:p>
        </p:txBody>
      </p:sp>
    </p:spTree>
    <p:extLst>
      <p:ext uri="{BB962C8B-B14F-4D97-AF65-F5344CB8AC3E}">
        <p14:creationId xmlns:p14="http://schemas.microsoft.com/office/powerpoint/2010/main" val="16102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7089530"/>
              </p:ext>
            </p:extLst>
          </p:nvPr>
        </p:nvGraphicFramePr>
        <p:xfrm>
          <a:off x="467544" y="332656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9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6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</TotalTime>
  <Words>382</Words>
  <Application>Microsoft Office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1_Austin</vt:lpstr>
      <vt:lpstr>Angles</vt:lpstr>
      <vt:lpstr>Office Theme</vt:lpstr>
      <vt:lpstr>Oriel</vt:lpstr>
      <vt:lpstr>Paper</vt:lpstr>
      <vt:lpstr>Hardcover</vt:lpstr>
      <vt:lpstr>Slipstream</vt:lpstr>
      <vt:lpstr>Waveform</vt:lpstr>
      <vt:lpstr>Pushpin</vt:lpstr>
      <vt:lpstr>Mylar</vt:lpstr>
      <vt:lpstr>PowerPoint Presentation</vt:lpstr>
      <vt:lpstr>Кипър </vt:lpstr>
      <vt:lpstr>Обща информация</vt:lpstr>
      <vt:lpstr>PowerPoint Presentation</vt:lpstr>
      <vt:lpstr>PowerPoint Presentation</vt:lpstr>
      <vt:lpstr>Кипър - красивият  остров  на  Средиземноморието</vt:lpstr>
      <vt:lpstr>Забележителности</vt:lpstr>
      <vt:lpstr>PowerPoint Presentation</vt:lpstr>
      <vt:lpstr>PowerPoint Presentation</vt:lpstr>
      <vt:lpstr>PowerPoint Presentation</vt:lpstr>
      <vt:lpstr>Лимасол</vt:lpstr>
      <vt:lpstr>PowerPoint Presentation</vt:lpstr>
      <vt:lpstr>PowerPoint Presentation</vt:lpstr>
      <vt:lpstr>За вас са изработили :  Димитър Димитров и Мария Момчева   9д клас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Кипър</dc:title>
  <dc:creator>Slimcho</dc:creator>
  <cp:lastModifiedBy>Teacher</cp:lastModifiedBy>
  <cp:revision>77</cp:revision>
  <dcterms:created xsi:type="dcterms:W3CDTF">2013-04-03T19:45:13Z</dcterms:created>
  <dcterms:modified xsi:type="dcterms:W3CDTF">2013-09-23T15:19:27Z</dcterms:modified>
</cp:coreProperties>
</file>